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12"/>
  </p:notesMasterIdLst>
  <p:handoutMasterIdLst>
    <p:handoutMasterId r:id="rId13"/>
  </p:handoutMasterIdLst>
  <p:sldIdLst>
    <p:sldId id="256" r:id="rId7"/>
    <p:sldId id="375" r:id="rId8"/>
    <p:sldId id="376" r:id="rId9"/>
    <p:sldId id="377" r:id="rId10"/>
    <p:sldId id="378" r:id="rId11"/>
  </p:sldIdLst>
  <p:sldSz cx="9144000" cy="5143500" type="screen16x9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BD"/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88272" autoAdjust="0"/>
  </p:normalViewPr>
  <p:slideViewPr>
    <p:cSldViewPr snapToGrid="0">
      <p:cViewPr varScale="1">
        <p:scale>
          <a:sx n="163" d="100"/>
          <a:sy n="163" d="100"/>
        </p:scale>
        <p:origin x="150" y="16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-810" y="-96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28/03/2022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28/03/2022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>
          <a:xfrm>
            <a:off x="1093333" y="4835411"/>
            <a:ext cx="5681601" cy="288515"/>
          </a:xfrm>
        </p:spPr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F1FB49A-900D-0D4F-B163-15653774C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088" y="4370484"/>
            <a:ext cx="585145" cy="4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with image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191" y="119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191" y="1191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  <p:txBody>
          <a:bodyPr bIns="720000" anchor="ctr"/>
          <a:lstStyle>
            <a:lvl1pPr marL="0" indent="0" algn="ctr">
              <a:buFont typeface="Arial"/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Insert image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0" y="3183255"/>
            <a:ext cx="9144000" cy="150876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 lvl="0">
              <a:defRPr/>
            </a:pPr>
            <a:r>
              <a:rPr lang="en-GB"/>
              <a:t> </a:t>
            </a:r>
            <a:endParaRPr/>
          </a:p>
        </p:txBody>
      </p:sp>
      <p:sp>
        <p:nvSpPr>
          <p:cNvPr id="55" name="Textplatzhalter 1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0" y="4692015"/>
            <a:ext cx="9144000" cy="4514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Font typeface="Arial"/>
              <a:buNone/>
              <a:defRPr/>
            </a:lvl1pPr>
          </a:lstStyle>
          <a:p>
            <a:pPr lvl="0">
              <a:defRPr/>
            </a:pPr>
            <a:r>
              <a:rPr lang="en-GB"/>
              <a:t> 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89365" y="3435099"/>
            <a:ext cx="7159383" cy="747897"/>
          </a:xfrm>
        </p:spPr>
        <p:txBody>
          <a:bodyPr wrap="square" anchor="b">
            <a:no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Click to add title</a:t>
            </a:r>
            <a:br>
              <a:rPr lang="en-GB"/>
            </a:br>
            <a:r>
              <a:rPr lang="en-GB"/>
              <a:t>Click to add title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>
          <a:xfrm>
            <a:off x="7455467" y="4786313"/>
            <a:ext cx="1436307" cy="161583"/>
          </a:xfrm>
        </p:spPr>
        <p:txBody>
          <a:bodyPr wrap="none">
            <a:spAutoFit/>
          </a:bodyPr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6CD245-19BC-40DC-9400-F80482E3856B}" type="datetime2">
              <a:rPr lang="en-GB"/>
              <a:t>Monday, 28 March 2022</a:t>
            </a:fld>
            <a:endParaRPr lang="en-GB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89365" y="4238531"/>
            <a:ext cx="7159383" cy="276999"/>
          </a:xfrm>
        </p:spPr>
        <p:txBody>
          <a:bodyPr wrap="square" anchor="t">
            <a:noAutofit/>
          </a:bodyPr>
          <a:lstStyle>
            <a:lvl1pPr marL="0" indent="0" algn="l">
              <a:buFont typeface="Arial"/>
              <a:buNone/>
              <a:defRPr sz="1800">
                <a:solidFill>
                  <a:schemeClr val="bg2"/>
                </a:solidFill>
              </a:defRPr>
            </a:lvl1pPr>
            <a:lvl2pPr marL="135000" indent="0">
              <a:buFont typeface="Arial"/>
              <a:buNone/>
              <a:defRPr/>
            </a:lvl2pPr>
            <a:lvl3pPr marL="270000" indent="0">
              <a:buFont typeface="Arial"/>
              <a:buNone/>
              <a:defRPr/>
            </a:lvl3pPr>
            <a:lvl4pPr marL="405000" indent="0">
              <a:buFont typeface="Arial"/>
              <a:buNone/>
              <a:defRPr/>
            </a:lvl4pPr>
            <a:lvl5pPr marL="5400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en-GB"/>
              <a:t>Click to add title</a:t>
            </a:r>
            <a:endParaRPr/>
          </a:p>
        </p:txBody>
      </p:sp>
      <p:sp>
        <p:nvSpPr>
          <p:cNvPr id="45" name="Textplatzhalter 4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89365" y="4789543"/>
            <a:ext cx="6792543" cy="158353"/>
          </a:xfrm>
        </p:spPr>
        <p:txBody>
          <a:bodyPr/>
          <a:lstStyle>
            <a:lvl1pPr marL="0" indent="0">
              <a:buFont typeface="Arial"/>
              <a:buNone/>
              <a:defRPr sz="1050">
                <a:solidFill>
                  <a:srgbClr val="FFFFFF"/>
                </a:solidFill>
              </a:defRPr>
            </a:lvl1pPr>
            <a:lvl2pPr marL="135000" indent="0">
              <a:buFont typeface="Arial"/>
              <a:buNone/>
              <a:defRPr/>
            </a:lvl2pPr>
            <a:lvl3pPr marL="270000" indent="0">
              <a:buFont typeface="Arial"/>
              <a:buNone/>
              <a:defRPr/>
            </a:lvl3pPr>
            <a:lvl4pPr marL="405000" indent="0">
              <a:buFont typeface="Arial"/>
              <a:buNone/>
              <a:defRPr/>
            </a:lvl4pPr>
            <a:lvl5pPr marL="5400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en-GB"/>
              <a:t>Name Name Name Name</a:t>
            </a:r>
          </a:p>
        </p:txBody>
      </p:sp>
      <p:sp>
        <p:nvSpPr>
          <p:cNvPr id="66" name="Textplatzhalter 65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7836693" y="3691312"/>
            <a:ext cx="1054076" cy="793067"/>
          </a:xfrm>
          <a:prstGeom prst="rect">
            <a:avLst/>
          </a:prstGeom>
          <a:blipFill>
            <a:blip r:embed="rId4"/>
            <a:stretch/>
          </a:blipFill>
        </p:spPr>
        <p:txBody>
          <a:bodyPr/>
          <a:lstStyle>
            <a:lvl1pPr marL="0" indent="0">
              <a:buFont typeface="Arial"/>
              <a:buNone/>
              <a:defRPr/>
            </a:lvl1pPr>
            <a:lvl2pPr marL="135000" indent="0">
              <a:buFont typeface="Arial"/>
              <a:buNone/>
              <a:defRPr/>
            </a:lvl2pPr>
            <a:lvl3pPr marL="270000" indent="0">
              <a:buFont typeface="Arial"/>
              <a:buNone/>
              <a:defRPr/>
            </a:lvl3pPr>
            <a:lvl4pPr marL="405000" indent="0">
              <a:buFont typeface="Arial"/>
              <a:buNone/>
              <a:defRPr/>
            </a:lvl4pPr>
            <a:lvl5pPr marL="5400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en-GB"/>
              <a:t> </a:t>
            </a:r>
            <a:endParaRPr/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908784" y="3043443"/>
            <a:ext cx="1235216" cy="92333"/>
          </a:xfrm>
        </p:spPr>
        <p:txBody>
          <a:bodyPr wrap="none" rIns="288000">
            <a:spAutoFit/>
          </a:bodyPr>
          <a:lstStyle>
            <a:lvl1pPr marL="0" indent="0" algn="r">
              <a:buFont typeface="Arial"/>
              <a:buNone/>
              <a:defRPr sz="6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  <a:lvl2pPr marL="135000" indent="0">
              <a:buFont typeface="Arial"/>
              <a:buNone/>
              <a:defRPr/>
            </a:lvl2pPr>
            <a:lvl3pPr marL="270000" indent="0">
              <a:buFont typeface="Arial"/>
              <a:buNone/>
              <a:defRPr/>
            </a:lvl3pPr>
            <a:lvl4pPr marL="405000" indent="0">
              <a:buFont typeface="Arial"/>
              <a:buNone/>
              <a:defRPr/>
            </a:lvl4pPr>
            <a:lvl5pPr marL="540000" indent="0">
              <a:buFont typeface="Arial"/>
              <a:buNone/>
              <a:defRPr/>
            </a:lvl5pPr>
          </a:lstStyle>
          <a:p>
            <a:pPr lvl="0">
              <a:defRPr/>
            </a:pPr>
            <a:r>
              <a:rPr lang="en-GB"/>
              <a:t>Source: Photographer / Stock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073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7432" y="4840314"/>
            <a:ext cx="5727502" cy="28851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800" y="324000"/>
            <a:ext cx="604774" cy="31851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FBF64AD-C047-AF44-92AB-B2396FFC91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9088" y="4370484"/>
            <a:ext cx="585145" cy="4399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4922462"/>
            <a:ext cx="1115376" cy="210507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‹#›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 l="398" t="14167" b="108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04233" y="4838411"/>
            <a:ext cx="587070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 err="1">
                <a:solidFill>
                  <a:schemeClr val="tx2"/>
                </a:solidFill>
                <a:latin typeface="+mn-lt"/>
              </a:rPr>
              <a:t>Professorship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for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Policy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Analysis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School </a:t>
            </a:r>
            <a:r>
              <a:rPr lang="de-DE" sz="800" baseline="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Social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Sciences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Technology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Technical University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800" baseline="0" dirty="0" err="1">
                <a:solidFill>
                  <a:schemeClr val="tx2"/>
                </a:solidFill>
                <a:latin typeface="+mn-lt"/>
              </a:rPr>
              <a:t>Munich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ACEE7BA-8B57-4A4C-A9DE-E409FAA319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9088" y="4370484"/>
            <a:ext cx="585145" cy="4399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04233" y="4869656"/>
            <a:ext cx="587070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E0DEFB2-86EA-8B44-8911-BFC5A358885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9088" y="4370484"/>
            <a:ext cx="585145" cy="4399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  <p:sldLayoutId id="2147483713" r:id="rId9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Prof. Stefan Wurster &amp; Veronica Becker (TUM) | </a:t>
            </a:r>
            <a:r>
              <a:rPr lang="de-DE" dirty="0" err="1"/>
              <a:t>EuroTeQ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2022 | Launch Event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3.jpg"/><Relationship Id="rId4" Type="http://schemas.openxmlformats.org/officeDocument/2006/relationships/image" Target="../media/image6.emf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farms.de/" TargetMode="External"/><Relationship Id="rId2" Type="http://schemas.openxmlformats.org/officeDocument/2006/relationships/hyperlink" Target="https://umwelt.asta.tum.de/rfu/language/en/projects/plant-a-seed/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309092"/>
              </p:ext>
            </p:extLst>
          </p:nvPr>
        </p:nvGraphicFramePr>
        <p:xfrm>
          <a:off x="1191" y="0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1191" y="0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 bwMode="auto">
          <a:xfrm>
            <a:off x="0" y="4774561"/>
            <a:ext cx="9144000" cy="357187"/>
          </a:xfrm>
        </p:spPr>
        <p:txBody>
          <a:bodyPr/>
          <a:lstStyle/>
          <a:p>
            <a:pPr>
              <a:defRPr/>
            </a:pPr>
            <a:endParaRPr lang="en-ZA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 bwMode="auto">
          <a:xfrm>
            <a:off x="7455467" y="4785122"/>
            <a:ext cx="1436307" cy="161583"/>
          </a:xfrm>
        </p:spPr>
        <p:txBody>
          <a:bodyPr/>
          <a:lstStyle/>
          <a:p>
            <a:pPr>
              <a:defRPr/>
            </a:pPr>
            <a:fld id="{56DD7D6B-5244-4E98-9CA0-422DA7BAEF7C}" type="datetime2">
              <a:rPr lang="en-GB"/>
              <a:t>Monday, 28 March 2022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 bwMode="auto">
          <a:xfrm>
            <a:off x="389365" y="4788352"/>
            <a:ext cx="6792543" cy="1583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ZA" sz="1000" dirty="0"/>
              <a:t>Mitchell Griffin, Greg Jaeger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 bwMode="auto">
          <a:xfrm>
            <a:off x="8059060" y="4038652"/>
            <a:ext cx="832714" cy="596015"/>
          </a:xfrm>
        </p:spPr>
        <p:txBody>
          <a:bodyPr/>
          <a:lstStyle/>
          <a:p>
            <a:pPr>
              <a:defRPr/>
            </a:pPr>
            <a:endParaRPr lang="en-ZA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 bwMode="auto">
          <a:xfrm>
            <a:off x="7908784" y="3042252"/>
            <a:ext cx="1235216" cy="92333"/>
          </a:xfrm>
        </p:spPr>
        <p:txBody>
          <a:bodyPr>
            <a:noAutofit/>
          </a:bodyPr>
          <a:lstStyle/>
          <a:p>
            <a:pPr>
              <a:defRPr/>
            </a:pPr>
            <a:endParaRPr lang="en-ZA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0E826D-0B72-4344-9DB7-A8EE0BCA6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213558" y="323495"/>
            <a:ext cx="611352" cy="32219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EBF13B4-3C61-44EE-AE35-BFF27A7F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304" y="1254253"/>
            <a:ext cx="928470" cy="93578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9B65654-B2A6-41E9-B255-D6F75FCBE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5648" y="2666403"/>
            <a:ext cx="916126" cy="920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AD367-8F35-4593-84A0-D9717D4163B2}"/>
              </a:ext>
            </a:extLst>
          </p:cNvPr>
          <p:cNvSpPr txBox="1"/>
          <p:nvPr/>
        </p:nvSpPr>
        <p:spPr>
          <a:xfrm>
            <a:off x="756525" y="918039"/>
            <a:ext cx="6942798" cy="6724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Implementation of a vertical farming system on TUM Campus</a:t>
            </a:r>
            <a:endParaRPr lang="de-DE" sz="2000" dirty="0"/>
          </a:p>
          <a:p>
            <a:pPr>
              <a:lnSpc>
                <a:spcPct val="114000"/>
              </a:lnSpc>
            </a:pPr>
            <a:endParaRPr lang="en-US" sz="2000" dirty="0" err="1">
              <a:latin typeface="+mn-lt"/>
            </a:endParaRPr>
          </a:p>
        </p:txBody>
      </p:sp>
      <p:pic>
        <p:nvPicPr>
          <p:cNvPr id="28" name="Picture 27" descr="A hand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D3726C26-AA35-4FB1-86FD-5F3099D64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050" y="1453687"/>
            <a:ext cx="4090354" cy="2726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2E4BC-37F7-4447-800D-758A643981AA}"/>
              </a:ext>
            </a:extLst>
          </p:cNvPr>
          <p:cNvSpPr txBox="1"/>
          <p:nvPr/>
        </p:nvSpPr>
        <p:spPr>
          <a:xfrm>
            <a:off x="1861050" y="4180590"/>
            <a:ext cx="2787150" cy="80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00" dirty="0">
                <a:latin typeface="+mn-lt"/>
              </a:rPr>
              <a:t>By lettuce-grow on </a:t>
            </a:r>
            <a:r>
              <a:rPr lang="en-US" sz="500" dirty="0" err="1">
                <a:latin typeface="+mn-lt"/>
              </a:rPr>
              <a:t>Unsplash</a:t>
            </a:r>
            <a:endParaRPr lang="en-US" sz="5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191" y="119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1191" y="1191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 bwMode="auto">
          <a:xfrm>
            <a:off x="0" y="4775752"/>
            <a:ext cx="9144000" cy="357187"/>
          </a:xfrm>
        </p:spPr>
        <p:txBody>
          <a:bodyPr/>
          <a:lstStyle/>
          <a:p>
            <a:pPr>
              <a:defRPr/>
            </a:pPr>
            <a:endParaRPr lang="en-ZA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Category of the Challenge: </a:t>
            </a:r>
            <a:r>
              <a:rPr lang="de-DE" i="1" dirty="0">
                <a:solidFill>
                  <a:schemeClr val="bg1"/>
                </a:solidFill>
              </a:rPr>
              <a:t>Cities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ZA" sz="1000" dirty="0"/>
              <a:t>Mitchell Griffin, Greg Jaeger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 bwMode="auto">
          <a:xfrm>
            <a:off x="8059060" y="4039843"/>
            <a:ext cx="832714" cy="596015"/>
          </a:xfrm>
        </p:spPr>
        <p:txBody>
          <a:bodyPr/>
          <a:lstStyle/>
          <a:p>
            <a:pPr>
              <a:defRPr/>
            </a:pPr>
            <a:endParaRPr lang="en-ZA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 bwMode="auto">
          <a:gradFill>
            <a:gsLst>
              <a:gs pos="0">
                <a:schemeClr val="accent2">
                  <a:lumMod val="0"/>
                  <a:lumOff val="100000"/>
                </a:schemeClr>
              </a:gs>
              <a:gs pos="2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r="100000" b="100000"/>
            </a:path>
          </a:gradFill>
        </p:spPr>
        <p:txBody>
          <a:bodyPr/>
          <a:lstStyle/>
          <a:p>
            <a:pPr>
              <a:defRPr/>
            </a:pPr>
            <a:endParaRPr lang="en-ZA" dirty="0">
              <a:noFill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0E826D-0B72-4344-9DB7-A8EE0BCA6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213558" y="324686"/>
            <a:ext cx="611352" cy="322199"/>
          </a:xfrm>
          <a:prstGeom prst="rect">
            <a:avLst/>
          </a:prstGeom>
        </p:spPr>
      </p:pic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7E55B904-51DA-BE47-B2BB-0E41F8954440}"/>
              </a:ext>
            </a:extLst>
          </p:cNvPr>
          <p:cNvSpPr txBox="1">
            <a:spLocks/>
          </p:cNvSpPr>
          <p:nvPr/>
        </p:nvSpPr>
        <p:spPr bwMode="auto">
          <a:xfrm>
            <a:off x="319090" y="947046"/>
            <a:ext cx="7347632" cy="93578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200" b="1" dirty="0"/>
              <a:t>Problem </a:t>
            </a:r>
            <a:r>
              <a:rPr lang="de-DE" sz="1200" b="1" dirty="0" err="1"/>
              <a:t>definition</a:t>
            </a:r>
            <a:r>
              <a:rPr lang="de-DE" sz="1200" b="1" dirty="0"/>
              <a:t>:</a:t>
            </a:r>
            <a:r>
              <a:rPr lang="en-US" sz="1800" i="1" dirty="0">
                <a:solidFill>
                  <a:srgbClr val="7F7F7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to utilize unused urban areas for food production?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latin typeface="+mj-lt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+mj-lt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+mj-lt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+mj-lt"/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07805C7F-3A2F-A34E-BCAC-126796DEE9A7}"/>
              </a:ext>
            </a:extLst>
          </p:cNvPr>
          <p:cNvSpPr txBox="1">
            <a:spLocks/>
          </p:cNvSpPr>
          <p:nvPr/>
        </p:nvSpPr>
        <p:spPr bwMode="auto">
          <a:xfrm>
            <a:off x="315911" y="339178"/>
            <a:ext cx="8508999" cy="380810"/>
          </a:xfrm>
        </p:spPr>
        <p:txBody>
          <a:bodyPr wrap="square" anchor="b">
            <a:noAutofit/>
          </a:bodyPr>
          <a:lstStyle>
            <a:lvl1pPr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Implementation of a vertical farming system on TUM Campus</a:t>
            </a:r>
            <a:endParaRPr lang="de-DE" sz="20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49ED545-2275-4F77-8F98-0369B5EA8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970290" y="1255214"/>
            <a:ext cx="928470" cy="93578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CD2E351-2454-4C3D-B303-2D397DAC1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982634" y="2675668"/>
            <a:ext cx="916126" cy="920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0AC78A-2B9F-4FA1-8B2F-D2905362E338}"/>
              </a:ext>
            </a:extLst>
          </p:cNvPr>
          <p:cNvSpPr txBox="1"/>
          <p:nvPr/>
        </p:nvSpPr>
        <p:spPr>
          <a:xfrm>
            <a:off x="411618" y="1414936"/>
            <a:ext cx="69153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/>
              <a:t>Waste-Challenge: 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Expanding on efficient agriculture/hydroponic methods, 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ow can we bring an additional food production source closer to the consumer while keeping energy consumption, C02 footprint, and waste to a minimum?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8FAAA-4B46-407F-A67B-875D15EDDB46}"/>
              </a:ext>
            </a:extLst>
          </p:cNvPr>
          <p:cNvSpPr txBox="1"/>
          <p:nvPr/>
        </p:nvSpPr>
        <p:spPr>
          <a:xfrm>
            <a:off x="2856031" y="1968934"/>
            <a:ext cx="3751385" cy="818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Reduce transportation costs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Reduce high energy consumption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Reduce food waste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80AFE8-6840-4FE2-BE99-F5E19C8C7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330" y="2055963"/>
            <a:ext cx="1881106" cy="1253152"/>
          </a:xfrm>
          <a:prstGeom prst="rect">
            <a:avLst/>
          </a:prstGeom>
        </p:spPr>
      </p:pic>
      <p:pic>
        <p:nvPicPr>
          <p:cNvPr id="29" name="Picture 28" descr="A greenhouse with rows of plants&#10;&#10;Description automatically generated with low confidence">
            <a:extLst>
              <a:ext uri="{FF2B5EF4-FFF2-40B4-BE49-F238E27FC236}">
                <a16:creationId xmlns:a16="http://schemas.microsoft.com/office/drawing/2014/main" id="{6FCDB851-9C8D-4805-BE6B-D0613B5307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0377"/>
          <a:stretch/>
        </p:blipFill>
        <p:spPr>
          <a:xfrm>
            <a:off x="1140062" y="3202584"/>
            <a:ext cx="3431937" cy="1364153"/>
          </a:xfrm>
          <a:prstGeom prst="rect">
            <a:avLst/>
          </a:prstGeom>
        </p:spPr>
      </p:pic>
      <p:pic>
        <p:nvPicPr>
          <p:cNvPr id="31" name="Picture 30" descr="A picture containing orange, oranges, blue, fresh&#10;&#10;Description automatically generated">
            <a:extLst>
              <a:ext uri="{FF2B5EF4-FFF2-40B4-BE49-F238E27FC236}">
                <a16:creationId xmlns:a16="http://schemas.microsoft.com/office/drawing/2014/main" id="{6470C49F-DEEA-44F6-9CF0-CE37E5179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410" y="2892737"/>
            <a:ext cx="3017673" cy="169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7DBCF-846F-46DC-8E24-87FE374D774E}"/>
              </a:ext>
            </a:extLst>
          </p:cNvPr>
          <p:cNvSpPr txBox="1"/>
          <p:nvPr/>
        </p:nvSpPr>
        <p:spPr>
          <a:xfrm>
            <a:off x="389365" y="3322976"/>
            <a:ext cx="514564" cy="1681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00" dirty="0">
                <a:latin typeface="+mn-lt"/>
              </a:rPr>
              <a:t>By </a:t>
            </a:r>
            <a:r>
              <a:rPr lang="en-US" sz="500" dirty="0" err="1">
                <a:latin typeface="+mn-lt"/>
              </a:rPr>
              <a:t>marcin-jozwiak</a:t>
            </a:r>
            <a:endParaRPr lang="en-US" sz="5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500" dirty="0">
                <a:latin typeface="+mn-lt"/>
              </a:rPr>
              <a:t> on </a:t>
            </a:r>
            <a:r>
              <a:rPr lang="en-US" sz="500" dirty="0" err="1">
                <a:latin typeface="+mn-lt"/>
              </a:rPr>
              <a:t>unsplash</a:t>
            </a:r>
            <a:endParaRPr lang="en-US" sz="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BA2FA-477E-44AA-BF8F-B3595E4E56B0}"/>
              </a:ext>
            </a:extLst>
          </p:cNvPr>
          <p:cNvSpPr txBox="1"/>
          <p:nvPr/>
        </p:nvSpPr>
        <p:spPr>
          <a:xfrm>
            <a:off x="4624754" y="4590709"/>
            <a:ext cx="1166446" cy="96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600" dirty="0">
                <a:latin typeface="+mn-lt"/>
              </a:rPr>
              <a:t>By </a:t>
            </a:r>
            <a:r>
              <a:rPr lang="en-US" sz="600" dirty="0" err="1">
                <a:latin typeface="+mn-lt"/>
              </a:rPr>
              <a:t>nancy-hughes</a:t>
            </a:r>
            <a:r>
              <a:rPr lang="en-US" sz="600" dirty="0">
                <a:latin typeface="+mn-lt"/>
              </a:rPr>
              <a:t> on </a:t>
            </a:r>
            <a:r>
              <a:rPr lang="en-US" sz="600" dirty="0" err="1">
                <a:latin typeface="+mn-lt"/>
              </a:rPr>
              <a:t>Unsplash</a:t>
            </a:r>
            <a:endParaRPr lang="en-US" sz="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4B749-F189-4B33-A464-90C321D22B9C}"/>
              </a:ext>
            </a:extLst>
          </p:cNvPr>
          <p:cNvSpPr txBox="1"/>
          <p:nvPr/>
        </p:nvSpPr>
        <p:spPr>
          <a:xfrm>
            <a:off x="1219200" y="4590709"/>
            <a:ext cx="846386" cy="965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600" dirty="0">
                <a:latin typeface="+mn-lt"/>
              </a:rPr>
              <a:t>By </a:t>
            </a:r>
            <a:r>
              <a:rPr lang="en-US" sz="600" dirty="0" err="1">
                <a:latin typeface="+mn-lt"/>
              </a:rPr>
              <a:t>richard</a:t>
            </a:r>
            <a:r>
              <a:rPr lang="en-US" sz="600" dirty="0">
                <a:latin typeface="+mn-lt"/>
              </a:rPr>
              <a:t>-t on </a:t>
            </a:r>
            <a:r>
              <a:rPr lang="en-US" sz="600" dirty="0" err="1">
                <a:latin typeface="+mn-lt"/>
              </a:rPr>
              <a:t>Unsplash</a:t>
            </a:r>
            <a:endParaRPr lang="en-US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91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1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83416-D9CA-4FF0-8C24-B8BC3990B9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762690"/>
            <a:ext cx="9144000" cy="380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4A5AA2-51B3-44CB-B990-629FFB4856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dirty="0"/>
              <a:t>Mitchell Griffin, </a:t>
            </a:r>
            <a:r>
              <a:rPr lang="en-ZA" sz="1050" dirty="0"/>
              <a:t>Greg Jaeger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0C815-4AE8-4307-B861-6340F23F4B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74643" y="3963660"/>
            <a:ext cx="916126" cy="6376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7F86BB-8BCF-48A4-BF70-7807E28522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noFill/>
        </p:spPr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DA2BF7-B4E5-4576-9BC5-A305B20C6819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 bwMode="auto">
          <a:xfrm>
            <a:off x="558992" y="865773"/>
            <a:ext cx="4315634" cy="111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tx1"/>
                </a:solidFill>
              </a:rPr>
              <a:t>Desired Impact: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</a:rPr>
              <a:t>People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more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closley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connected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their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food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sources</a:t>
            </a:r>
            <a:endParaRPr lang="de-DE" sz="1200" dirty="0">
              <a:solidFill>
                <a:schemeClr val="tx1"/>
              </a:solidFill>
              <a:latin typeface="+mj-lt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/>
                </a:solidFill>
                <a:latin typeface="+mj-lt"/>
              </a:rPr>
              <a:t>Increased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awareness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food</a:t>
            </a:r>
            <a:r>
              <a:rPr lang="de-DE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</a:rPr>
              <a:t>sustainability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and its value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Better understanding of the complexity in food production systems</a:t>
            </a:r>
          </a:p>
          <a:p>
            <a:pPr>
              <a:lnSpc>
                <a:spcPct val="114000"/>
              </a:lnSpc>
            </a:pPr>
            <a:endParaRPr lang="en-US" sz="1200" dirty="0" err="1">
              <a:latin typeface="+mn-lt"/>
            </a:endParaRPr>
          </a:p>
        </p:txBody>
      </p:sp>
      <p:pic>
        <p:nvPicPr>
          <p:cNvPr id="11" name="Picture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5B2C211-A0CD-4BAB-8FC1-275C9456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8992" y="1859590"/>
            <a:ext cx="3783011" cy="2741718"/>
          </a:xfrm>
          <a:prstGeom prst="rect">
            <a:avLst/>
          </a:prstGeom>
        </p:spPr>
      </p:pic>
      <p:pic>
        <p:nvPicPr>
          <p:cNvPr id="12" name="Grafik 21">
            <a:extLst>
              <a:ext uri="{FF2B5EF4-FFF2-40B4-BE49-F238E27FC236}">
                <a16:creationId xmlns:a16="http://schemas.microsoft.com/office/drawing/2014/main" id="{29F80DF1-F8BE-46AF-9AF4-79C869DC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05567" y="290385"/>
            <a:ext cx="611352" cy="322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929F6D-5032-4435-98FC-6FE8E6981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962299" y="1220913"/>
            <a:ext cx="928470" cy="93578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FBCCDC2-1AFC-4997-BC28-8D39807BF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74643" y="2641367"/>
            <a:ext cx="916126" cy="920216"/>
          </a:xfrm>
          <a:prstGeom prst="rect">
            <a:avLst/>
          </a:prstGeom>
        </p:spPr>
      </p:pic>
      <p:pic>
        <p:nvPicPr>
          <p:cNvPr id="24" name="Picture 23" descr="A picture containing flower, wall, plant, indoor&#10;&#10;Description automatically generated">
            <a:extLst>
              <a:ext uri="{FF2B5EF4-FFF2-40B4-BE49-F238E27FC236}">
                <a16:creationId xmlns:a16="http://schemas.microsoft.com/office/drawing/2014/main" id="{37C7823A-DA72-4BFA-BE75-458CE804C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506" y="747986"/>
            <a:ext cx="2576732" cy="3865099"/>
          </a:xfrm>
          <a:prstGeom prst="rect">
            <a:avLst/>
          </a:prstGeom>
        </p:spPr>
      </p:pic>
      <p:sp>
        <p:nvSpPr>
          <p:cNvPr id="25" name="Titel 2">
            <a:extLst>
              <a:ext uri="{FF2B5EF4-FFF2-40B4-BE49-F238E27FC236}">
                <a16:creationId xmlns:a16="http://schemas.microsoft.com/office/drawing/2014/main" id="{F2ACC64E-8B44-4BC4-86DE-91CD767FEAED}"/>
              </a:ext>
            </a:extLst>
          </p:cNvPr>
          <p:cNvSpPr txBox="1">
            <a:spLocks/>
          </p:cNvSpPr>
          <p:nvPr/>
        </p:nvSpPr>
        <p:spPr bwMode="auto">
          <a:xfrm>
            <a:off x="389365" y="315245"/>
            <a:ext cx="8508999" cy="380810"/>
          </a:xfrm>
        </p:spPr>
        <p:txBody>
          <a:bodyPr wrap="square" anchor="b">
            <a:noAutofit/>
          </a:bodyPr>
          <a:lstStyle>
            <a:lvl1pPr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Implementation of a vertical farming system on TUM Campus</a:t>
            </a:r>
            <a:endParaRPr lang="de-D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F55A2-FAA4-4939-834B-9BE272B3B86A}"/>
              </a:ext>
            </a:extLst>
          </p:cNvPr>
          <p:cNvSpPr txBox="1"/>
          <p:nvPr/>
        </p:nvSpPr>
        <p:spPr>
          <a:xfrm>
            <a:off x="558992" y="4601308"/>
            <a:ext cx="496931" cy="804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00" dirty="0"/>
              <a:t>By Mitchell Griffin</a:t>
            </a:r>
            <a:endParaRPr lang="en-US" sz="1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C0E26-00A5-46C6-A050-5A81F0DD4CDD}"/>
              </a:ext>
            </a:extLst>
          </p:cNvPr>
          <p:cNvSpPr txBox="1"/>
          <p:nvPr/>
        </p:nvSpPr>
        <p:spPr>
          <a:xfrm>
            <a:off x="5000506" y="4613085"/>
            <a:ext cx="775853" cy="804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00" dirty="0">
                <a:latin typeface="+mn-lt"/>
              </a:rPr>
              <a:t>By mick-</a:t>
            </a:r>
            <a:r>
              <a:rPr lang="en-US" sz="500" dirty="0" err="1">
                <a:latin typeface="+mn-lt"/>
              </a:rPr>
              <a:t>haupt</a:t>
            </a:r>
            <a:r>
              <a:rPr lang="en-US" sz="500" dirty="0">
                <a:latin typeface="+mn-lt"/>
              </a:rPr>
              <a:t> on </a:t>
            </a:r>
            <a:r>
              <a:rPr lang="en-US" sz="500" dirty="0" err="1">
                <a:latin typeface="+mn-lt"/>
              </a:rPr>
              <a:t>Unsplash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03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0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87794-B1D4-47B3-AB6C-5B63E00B55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1FA117-A35B-4DEF-80EA-D59A120925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sz="1050" dirty="0"/>
              <a:t>Mitchell Griffin, Greg Jaeger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47634-4C6E-4FB5-B6BE-A14994B384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8784" y="3825255"/>
            <a:ext cx="981985" cy="7212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ED8622-4AB6-4906-BD83-5BA8262A5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6CC485-CB1D-4E54-9CC7-8FF9D075118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 bwMode="auto">
          <a:xfrm>
            <a:off x="389365" y="1438978"/>
            <a:ext cx="6992816" cy="93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/>
              <a:t>Skills needed/recommended:</a:t>
            </a:r>
            <a:endParaRPr lang="en-US" sz="1200" b="1" dirty="0">
              <a:latin typeface="+mj-lt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Knowledge of Plant Science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Data Science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Engineering</a:t>
            </a:r>
          </a:p>
          <a:p>
            <a:pPr>
              <a:lnSpc>
                <a:spcPct val="114000"/>
              </a:lnSpc>
            </a:pPr>
            <a:endParaRPr lang="en-US" sz="1200" dirty="0" err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BC7EC-769C-409B-9BFB-4976A2FF3B8E}"/>
              </a:ext>
            </a:extLst>
          </p:cNvPr>
          <p:cNvSpPr txBox="1"/>
          <p:nvPr/>
        </p:nvSpPr>
        <p:spPr bwMode="auto">
          <a:xfrm>
            <a:off x="389365" y="2572095"/>
            <a:ext cx="3647780" cy="1035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b="1" dirty="0"/>
              <a:t>Relevant considerations for the challenge/theme: 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Must include indoor or outdoor hydroponics/vertical farming methods than can be applied to a variety of urban environments.</a:t>
            </a:r>
          </a:p>
          <a:p>
            <a:pPr>
              <a:lnSpc>
                <a:spcPct val="114000"/>
              </a:lnSpc>
            </a:pPr>
            <a:endParaRPr lang="en-US" sz="1200" dirty="0" err="1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4A3F68-8396-443D-930B-99D3F768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410" y="1349779"/>
            <a:ext cx="3291787" cy="2195648"/>
          </a:xfrm>
          <a:prstGeom prst="rect">
            <a:avLst/>
          </a:prstGeom>
        </p:spPr>
      </p:pic>
      <p:pic>
        <p:nvPicPr>
          <p:cNvPr id="14" name="Grafik 21">
            <a:extLst>
              <a:ext uri="{FF2B5EF4-FFF2-40B4-BE49-F238E27FC236}">
                <a16:creationId xmlns:a16="http://schemas.microsoft.com/office/drawing/2014/main" id="{566A8C1F-C3E9-4236-A958-78B06862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05567" y="284659"/>
            <a:ext cx="611352" cy="3221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91284EA-8A86-4308-AC43-390BF4B07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962299" y="1215187"/>
            <a:ext cx="928470" cy="93578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01D7260-2204-45C5-91A6-8D9648F02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974643" y="2635641"/>
            <a:ext cx="916126" cy="920216"/>
          </a:xfrm>
          <a:prstGeom prst="rect">
            <a:avLst/>
          </a:prstGeom>
        </p:spPr>
      </p:pic>
      <p:sp>
        <p:nvSpPr>
          <p:cNvPr id="17" name="Titel 2">
            <a:extLst>
              <a:ext uri="{FF2B5EF4-FFF2-40B4-BE49-F238E27FC236}">
                <a16:creationId xmlns:a16="http://schemas.microsoft.com/office/drawing/2014/main" id="{9D13B7FA-F96E-4FC4-93B2-8D856F8FB20C}"/>
              </a:ext>
            </a:extLst>
          </p:cNvPr>
          <p:cNvSpPr txBox="1">
            <a:spLocks/>
          </p:cNvSpPr>
          <p:nvPr/>
        </p:nvSpPr>
        <p:spPr bwMode="auto">
          <a:xfrm>
            <a:off x="389365" y="315245"/>
            <a:ext cx="8508999" cy="380810"/>
          </a:xfrm>
        </p:spPr>
        <p:txBody>
          <a:bodyPr wrap="square" anchor="b">
            <a:noAutofit/>
          </a:bodyPr>
          <a:lstStyle>
            <a:lvl1pPr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27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Implementation of a vertical farming system on TUM Campus</a:t>
            </a:r>
            <a:endParaRPr lang="de-D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5346C-40A0-4386-9625-DD2276763BE5}"/>
              </a:ext>
            </a:extLst>
          </p:cNvPr>
          <p:cNvSpPr txBox="1"/>
          <p:nvPr/>
        </p:nvSpPr>
        <p:spPr>
          <a:xfrm>
            <a:off x="4298410" y="3555857"/>
            <a:ext cx="1125308" cy="804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00" dirty="0">
                <a:latin typeface="+mn-lt"/>
              </a:rPr>
              <a:t>By </a:t>
            </a:r>
            <a:r>
              <a:rPr lang="en-US" sz="500" dirty="0" err="1">
                <a:latin typeface="+mn-lt"/>
              </a:rPr>
              <a:t>thisisengineering-raeng</a:t>
            </a:r>
            <a:r>
              <a:rPr lang="en-US" sz="500" dirty="0">
                <a:latin typeface="+mn-lt"/>
              </a:rPr>
              <a:t> on </a:t>
            </a:r>
            <a:r>
              <a:rPr lang="en-US" sz="500" dirty="0" err="1">
                <a:latin typeface="+mn-lt"/>
              </a:rPr>
              <a:t>Unsplash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6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3EB19-6192-4F08-878D-6242ACEF0C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865D32-BEB0-4E24-97A9-654B4C809A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sz="1050" dirty="0"/>
              <a:t>Mitchell Griffin, Greg Jaeger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7053EF-4D39-4DFB-9C7E-546C71D5AD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735B2-03E5-49EF-BB7F-15647FF3CB07}"/>
              </a:ext>
            </a:extLst>
          </p:cNvPr>
          <p:cNvSpPr txBox="1"/>
          <p:nvPr/>
        </p:nvSpPr>
        <p:spPr>
          <a:xfrm>
            <a:off x="651164" y="921925"/>
            <a:ext cx="1704108" cy="385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latin typeface="+mn-lt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E66AE-47E2-4248-8F39-42C70B91129B}"/>
              </a:ext>
            </a:extLst>
          </p:cNvPr>
          <p:cNvSpPr txBox="1"/>
          <p:nvPr/>
        </p:nvSpPr>
        <p:spPr>
          <a:xfrm>
            <a:off x="360575" y="2036372"/>
            <a:ext cx="7970002" cy="10994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latin typeface="+mn-lt"/>
              </a:rPr>
              <a:t>Additional links: </a:t>
            </a:r>
          </a:p>
          <a:p>
            <a:pPr>
              <a:lnSpc>
                <a:spcPct val="114000"/>
              </a:lnSpc>
            </a:pPr>
            <a:r>
              <a:rPr lang="en-US" sz="1600" dirty="0">
                <a:latin typeface="+mn-lt"/>
                <a:hlinkClick r:id="rId2"/>
              </a:rPr>
              <a:t>https://umwelt.asta.tum.de/rfu/language/en/projects/plant-a-seed/</a:t>
            </a:r>
            <a:endParaRPr lang="en-US" sz="16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1600" dirty="0">
                <a:latin typeface="+mn-lt"/>
                <a:hlinkClick r:id="rId3"/>
              </a:rPr>
              <a:t>https://www.cyberfarms.de/</a:t>
            </a:r>
            <a:endParaRPr lang="en-US" sz="16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en-US" sz="1600" dirty="0">
                <a:latin typeface="+mn-lt"/>
              </a:rPr>
              <a:t>https://www.thebalancesmb.com/what-you-should-know-about-vertical-farming-4144786</a:t>
            </a:r>
          </a:p>
        </p:txBody>
      </p:sp>
    </p:spTree>
    <p:extLst>
      <p:ext uri="{BB962C8B-B14F-4D97-AF65-F5344CB8AC3E}">
        <p14:creationId xmlns:p14="http://schemas.microsoft.com/office/powerpoint/2010/main" val="129311443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B9E8ABB8-EA0F-004B-8BB2-2441F91A88D6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76114C1C-10AA-464C-8BC7-C0ACEEF74192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1DA9F6E9-D05F-D54A-952F-CC83E0D786B1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28317E1A-2727-9E4E-95B1-FF6EB4727ED0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55B51339-7039-744C-80A2-256A7AA37DCA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500C728-9D51-C040-866B-77AACB047439}" vid="{C2D8F159-1B61-2049-96A9-0DC49F7E7C5D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Titel 1</Template>
  <TotalTime>350</TotalTime>
  <Words>268</Words>
  <Application>Microsoft Office PowerPoint</Application>
  <PresentationFormat>On-screen Show (16:9)</PresentationFormat>
  <Paragraphs>41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Calibri</vt:lpstr>
      <vt:lpstr>Courier New</vt:lpstr>
      <vt:lpstr>Symbol</vt:lpstr>
      <vt:lpstr>Wingdings</vt:lpstr>
      <vt:lpstr>Titel 1</vt:lpstr>
      <vt:lpstr>Titel 2</vt:lpstr>
      <vt:lpstr>Titel 3</vt:lpstr>
      <vt:lpstr>Inhalt</vt:lpstr>
      <vt:lpstr>Kapiteltrenner blau</vt:lpstr>
      <vt:lpstr>Kapiteltrenner schwarz</vt:lpstr>
      <vt:lpstr>oleObj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Launch Event EuroTeQ Collider 2022</dc:title>
  <dc:creator>ge96woc</dc:creator>
  <cp:lastModifiedBy>Mitchell Griffin</cp:lastModifiedBy>
  <cp:revision>16</cp:revision>
  <cp:lastPrinted>2015-07-30T14:04:45Z</cp:lastPrinted>
  <dcterms:created xsi:type="dcterms:W3CDTF">2022-03-16T10:54:14Z</dcterms:created>
  <dcterms:modified xsi:type="dcterms:W3CDTF">2022-03-28T08:27:46Z</dcterms:modified>
</cp:coreProperties>
</file>