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14"/>
  </p:notesMasterIdLst>
  <p:handoutMasterIdLst>
    <p:handoutMasterId r:id="rId15"/>
  </p:handoutMasterIdLst>
  <p:sldIdLst>
    <p:sldId id="376" r:id="rId7"/>
    <p:sldId id="256" r:id="rId8"/>
    <p:sldId id="380" r:id="rId9"/>
    <p:sldId id="379" r:id="rId10"/>
    <p:sldId id="375" r:id="rId11"/>
    <p:sldId id="381" r:id="rId12"/>
    <p:sldId id="383" r:id="rId13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BD"/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88272" autoAdjust="0"/>
  </p:normalViewPr>
  <p:slideViewPr>
    <p:cSldViewPr snapToGrid="0">
      <p:cViewPr varScale="1">
        <p:scale>
          <a:sx n="171" d="100"/>
          <a:sy n="171" d="100"/>
        </p:scale>
        <p:origin x="496" y="16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28/03/2022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28/03/2022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>
          <a:xfrm>
            <a:off x="1093333" y="4835411"/>
            <a:ext cx="5681601" cy="288515"/>
          </a:xfrm>
        </p:spPr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AF1FB49A-900D-0D4F-B163-15653774C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133600"/>
            <a:ext cx="9144000" cy="3009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Title slide with image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91" y="119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191" y="119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txBody>
          <a:bodyPr bIns="720000" anchor="ctr"/>
          <a:lstStyle>
            <a:lvl1pPr marL="0" indent="0" algn="ctr">
              <a:buFont typeface="Arial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Insert image</a:t>
            </a:r>
            <a:endParaRPr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0" y="3183255"/>
            <a:ext cx="9144000" cy="1508760"/>
          </a:xfrm>
          <a:prstGeom prst="rect">
            <a:avLst/>
          </a:prstGeom>
          <a:solidFill>
            <a:srgbClr val="FFFFFF">
              <a:alpha val="95000"/>
            </a:srgbClr>
          </a:solidFill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pPr lvl="0">
              <a:defRPr/>
            </a:pPr>
            <a:r>
              <a:rPr lang="en-GB"/>
              <a:t> </a:t>
            </a:r>
            <a:endParaRPr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0" y="4692015"/>
            <a:ext cx="9144000" cy="45148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pPr lvl="0">
              <a:defRPr/>
            </a:pPr>
            <a:r>
              <a:rPr lang="en-GB"/>
              <a:t> 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89365" y="3435099"/>
            <a:ext cx="7159383" cy="747897"/>
          </a:xfrm>
        </p:spPr>
        <p:txBody>
          <a:bodyPr wrap="square" anchor="b">
            <a:no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Click to add title</a:t>
            </a:r>
            <a:br>
              <a:rPr lang="en-GB"/>
            </a:br>
            <a:r>
              <a:rPr lang="en-GB"/>
              <a:t>Click to add title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7455467" y="4786313"/>
            <a:ext cx="1436307" cy="161583"/>
          </a:xfrm>
        </p:spPr>
        <p:txBody>
          <a:bodyPr wrap="none">
            <a:spAutoFit/>
          </a:bodyPr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6CD245-19BC-40DC-9400-F80482E3856B}" type="datetime2">
              <a:rPr lang="en-GB"/>
              <a:t>Monday, 28 March 2022</a:t>
            </a:fld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89365" y="4238531"/>
            <a:ext cx="7159383" cy="276999"/>
          </a:xfrm>
        </p:spPr>
        <p:txBody>
          <a:bodyPr wrap="square" anchor="t">
            <a:noAutofit/>
          </a:bodyPr>
          <a:lstStyle>
            <a:lvl1pPr marL="0" indent="0" algn="l">
              <a:buFont typeface="Arial"/>
              <a:buNone/>
              <a:defRPr sz="1800">
                <a:solidFill>
                  <a:schemeClr val="bg2"/>
                </a:solidFill>
              </a:defRPr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Click to add title</a:t>
            </a:r>
            <a:endParaRPr/>
          </a:p>
        </p:txBody>
      </p:sp>
      <p:sp>
        <p:nvSpPr>
          <p:cNvPr id="45" name="Textplatzhalter 4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89365" y="4789543"/>
            <a:ext cx="6792543" cy="158353"/>
          </a:xfrm>
        </p:spPr>
        <p:txBody>
          <a:bodyPr/>
          <a:lstStyle>
            <a:lvl1pPr marL="0" indent="0">
              <a:buFont typeface="Arial"/>
              <a:buNone/>
              <a:defRPr sz="1050">
                <a:solidFill>
                  <a:srgbClr val="FFFFFF"/>
                </a:solidFill>
              </a:defRPr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Name Name Name Name</a:t>
            </a:r>
          </a:p>
        </p:txBody>
      </p:sp>
      <p:sp>
        <p:nvSpPr>
          <p:cNvPr id="66" name="Textplatzhalter 65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7836693" y="3691312"/>
            <a:ext cx="1054076" cy="793067"/>
          </a:xfrm>
          <a:prstGeom prst="rect">
            <a:avLst/>
          </a:prstGeom>
          <a:blipFill>
            <a:blip r:embed="rId4"/>
            <a:stretch/>
          </a:blipFill>
        </p:spPr>
        <p:txBody>
          <a:bodyPr/>
          <a:lstStyle>
            <a:lvl1pPr marL="0" indent="0">
              <a:buFont typeface="Arial"/>
              <a:buNone/>
              <a:defRPr/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 </a:t>
            </a:r>
            <a:endParaRPr/>
          </a:p>
        </p:txBody>
      </p:sp>
      <p:sp>
        <p:nvSpPr>
          <p:cNvPr id="70" name="Textplatzhalter 69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7908784" y="3043443"/>
            <a:ext cx="1235216" cy="92333"/>
          </a:xfrm>
        </p:spPr>
        <p:txBody>
          <a:bodyPr wrap="none" rIns="288000">
            <a:spAutoFit/>
          </a:bodyPr>
          <a:lstStyle>
            <a:lvl1pPr marL="0" indent="0" algn="r">
              <a:buFont typeface="Arial"/>
              <a:buNone/>
              <a:defRPr sz="6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Source: Photographer / Stock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2073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8840"/>
            <a:ext cx="4180392" cy="254691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3125"/>
            <a:ext cx="4180392" cy="25431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7432" y="4840314"/>
            <a:ext cx="5727502" cy="28851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8800" y="324000"/>
            <a:ext cx="604774" cy="318516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6FBF64AD-C047-AF44-92AB-B2396FFC91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‹#›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904233" y="4838411"/>
            <a:ext cx="587070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19506" y="32146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 err="1">
                <a:solidFill>
                  <a:schemeClr val="tx2"/>
                </a:solidFill>
                <a:latin typeface="+mn-lt"/>
              </a:rPr>
              <a:t>Professorship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for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Policy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Analysis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TUM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School </a:t>
            </a:r>
            <a:r>
              <a:rPr lang="de-DE" sz="800" baseline="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Social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Sciences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and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Technology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Technical University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baseline="0" dirty="0" err="1">
                <a:solidFill>
                  <a:schemeClr val="tx2"/>
                </a:solidFill>
                <a:latin typeface="+mn-lt"/>
              </a:rPr>
              <a:t>Munich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FACEE7BA-8B57-4A4C-A9DE-E409FAA319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904233" y="4869656"/>
            <a:ext cx="587070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DE0DEFB2-86EA-8B44-8911-BFC5A358885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  <p:sldLayoutId id="2147483713" r:id="rId9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hyperlink" Target="mailto:foodprintchallenge2022@gmail.com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0">
            <a:extLst>
              <a:ext uri="{FF2B5EF4-FFF2-40B4-BE49-F238E27FC236}">
                <a16:creationId xmlns:a16="http://schemas.microsoft.com/office/drawing/2014/main" id="{0A02BCC1-4EB9-C84E-BDE9-8C00671D172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7813" b="7813"/>
          <a:stretch/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70A1BF-AE27-5B4A-8145-0D20BC4F7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C7A10E-518D-C84B-9BDB-D573A80E2D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0B5A34D-BA12-2943-B3EA-9849677D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Foodprint: From consumers to food citizens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84EBF95-21DF-634C-99AF-733698C804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Social innovation towards a sustainable European Food System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A5D6406-D538-C64B-BA1D-3310CB8BB8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/>
              <a:t>Giada Severini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FA53694-C320-B140-AAEB-DBD9286FB9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F626FAC-025B-C047-A304-8409E5F60C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82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64BD"/>
            </a:gs>
            <a:gs pos="100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191" y="119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191" y="119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 bwMode="auto">
          <a:xfrm>
            <a:off x="-1191" y="97055"/>
            <a:ext cx="9144000" cy="4808253"/>
          </a:xfrm>
          <a:ln>
            <a:noFill/>
          </a:ln>
        </p:spPr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 bwMode="auto">
          <a:xfrm>
            <a:off x="0" y="4775752"/>
            <a:ext cx="9144000" cy="357187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DD7D6B-5244-4E98-9CA0-422DA7BAEF7C}" type="datetime2">
              <a:rPr lang="en-GB"/>
              <a:t>Monday, 28 March 2022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 bwMode="auto">
          <a:xfrm>
            <a:off x="192585" y="4795992"/>
            <a:ext cx="6792543" cy="1583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sz="1000"/>
              <a:t>Giada Severini</a:t>
            </a:r>
            <a:endParaRPr lang="en-ZA" sz="10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 bwMode="auto">
          <a:xfrm>
            <a:off x="8059060" y="4039843"/>
            <a:ext cx="832714" cy="596015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 bwMode="auto"/>
        <p:txBody>
          <a:bodyPr/>
          <a:lstStyle/>
          <a:p>
            <a:pPr>
              <a:defRPr/>
            </a:pPr>
            <a:endParaRPr lang="en-ZA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00E826D-0B72-4344-9DB7-A8EE0BCA6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13558" y="324686"/>
            <a:ext cx="611352" cy="322199"/>
          </a:xfrm>
          <a:prstGeom prst="rect">
            <a:avLst/>
          </a:prstGeom>
        </p:spPr>
      </p:pic>
      <p:sp>
        <p:nvSpPr>
          <p:cNvPr id="23" name="Inhaltsplatzhalter 1">
            <a:extLst>
              <a:ext uri="{FF2B5EF4-FFF2-40B4-BE49-F238E27FC236}">
                <a16:creationId xmlns:a16="http://schemas.microsoft.com/office/drawing/2014/main" id="{94587258-C4D8-8C4F-9D5D-B8AF908FC7BB}"/>
              </a:ext>
            </a:extLst>
          </p:cNvPr>
          <p:cNvSpPr txBox="1">
            <a:spLocks/>
          </p:cNvSpPr>
          <p:nvPr/>
        </p:nvSpPr>
        <p:spPr>
          <a:xfrm>
            <a:off x="389365" y="1149704"/>
            <a:ext cx="8508999" cy="3095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2CDD705-06A5-7747-834C-66807FFF0DDF}"/>
              </a:ext>
            </a:extLst>
          </p:cNvPr>
          <p:cNvSpPr txBox="1"/>
          <p:nvPr/>
        </p:nvSpPr>
        <p:spPr>
          <a:xfrm>
            <a:off x="3657600" y="1658396"/>
            <a:ext cx="1828800" cy="1828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endParaRPr lang="de-DE" sz="1600" dirty="0" err="1">
              <a:latin typeface="+mn-lt"/>
            </a:endParaRP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B9365171-03CE-5C43-A21A-07AAE615130A}"/>
              </a:ext>
            </a:extLst>
          </p:cNvPr>
          <p:cNvSpPr txBox="1">
            <a:spLocks/>
          </p:cNvSpPr>
          <p:nvPr/>
        </p:nvSpPr>
        <p:spPr bwMode="auto">
          <a:xfrm>
            <a:off x="192585" y="156058"/>
            <a:ext cx="8502964" cy="494383"/>
          </a:xfrm>
        </p:spPr>
        <p:txBody>
          <a:bodyPr wrap="square" anchor="b">
            <a:noAutofit/>
          </a:bodyPr>
          <a:lstStyle>
            <a:lvl1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000"/>
              <a:t>What is going on in the European food system?</a:t>
            </a:r>
            <a:endParaRPr lang="de-DE" sz="2000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D47DA5AF-C4B6-9A43-AEAE-3A38898E2585}"/>
              </a:ext>
            </a:extLst>
          </p:cNvPr>
          <p:cNvSpPr txBox="1">
            <a:spLocks/>
          </p:cNvSpPr>
          <p:nvPr/>
        </p:nvSpPr>
        <p:spPr bwMode="auto">
          <a:xfrm>
            <a:off x="191394" y="826017"/>
            <a:ext cx="4576195" cy="86115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e-DE" sz="1100"/>
              <a:t>The global food system is broken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e-DE" sz="1100"/>
              <a:t>European standard (highly processed &amp; animal-based) diets are highly unsustainable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e-DE" sz="1100"/>
              <a:t>Consumers are disconnected from food, its production and impact</a:t>
            </a:r>
          </a:p>
          <a:p>
            <a:endParaRPr lang="de-DE" sz="1100"/>
          </a:p>
          <a:p>
            <a:endParaRPr lang="de-DE" sz="1100"/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DC3E224A-0E67-C346-91CC-DB77F2C001AD}"/>
              </a:ext>
            </a:extLst>
          </p:cNvPr>
          <p:cNvSpPr txBox="1">
            <a:spLocks/>
          </p:cNvSpPr>
          <p:nvPr/>
        </p:nvSpPr>
        <p:spPr bwMode="auto">
          <a:xfrm>
            <a:off x="191394" y="1737277"/>
            <a:ext cx="4475836" cy="130616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100" b="1"/>
              <a:t>What does the EU say?</a:t>
            </a:r>
          </a:p>
          <a:p>
            <a:pPr algn="just"/>
            <a:endParaRPr lang="de-DE" sz="1100" b="1"/>
          </a:p>
          <a:p>
            <a:pPr algn="just"/>
            <a:r>
              <a:rPr lang="de-DE" sz="1100"/>
              <a:t>Farm to Fork Strategy</a:t>
            </a:r>
          </a:p>
          <a:p>
            <a:pPr algn="just"/>
            <a:endParaRPr lang="de-DE" sz="110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e-DE" sz="1100"/>
              <a:t>Call for societal awareness and engagement with food system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e-DE" sz="1100"/>
              <a:t>A shift to low-processed plant-based diets is needed</a:t>
            </a:r>
            <a:endParaRPr lang="en-DE" sz="1100"/>
          </a:p>
          <a:p>
            <a:endParaRPr lang="es-ES" sz="1100" i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2B464C25-6E9F-764E-A5AC-D0715ACCCB00}"/>
              </a:ext>
            </a:extLst>
          </p:cNvPr>
          <p:cNvSpPr txBox="1">
            <a:spLocks/>
          </p:cNvSpPr>
          <p:nvPr/>
        </p:nvSpPr>
        <p:spPr bwMode="auto">
          <a:xfrm>
            <a:off x="235417" y="3089609"/>
            <a:ext cx="4576194" cy="139271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/>
              <a:t>But.. How?</a:t>
            </a:r>
            <a:endParaRPr lang="es-ES" sz="1100" b="1" i="1">
              <a:solidFill>
                <a:schemeClr val="bg1">
                  <a:lumMod val="65000"/>
                </a:schemeClr>
              </a:solidFill>
            </a:endParaRPr>
          </a:p>
          <a:p>
            <a:endParaRPr lang="en-US" sz="1100" i="1" dirty="0">
              <a:solidFill>
                <a:schemeClr val="bg1">
                  <a:lumMod val="6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Food is not rational: Top-down, market based approaches perform poorly (ex: meat-tax)</a:t>
            </a:r>
          </a:p>
          <a:p>
            <a:endParaRPr lang="de-DE" sz="11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Most food information we are exposed to is advertisement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People are relegated to the role of consumers, have no say in shaping the food system</a:t>
            </a:r>
          </a:p>
          <a:p>
            <a:endParaRPr lang="de-DE" sz="110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4ADAFBB-4711-A346-9959-49DB86F600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7508" y="1172106"/>
            <a:ext cx="2589746" cy="2589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64BD"/>
            </a:gs>
            <a:gs pos="100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191" y="119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191" y="119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 bwMode="auto">
          <a:xfrm>
            <a:off x="-1191" y="92868"/>
            <a:ext cx="9144000" cy="4808253"/>
          </a:xfrm>
          <a:ln>
            <a:noFill/>
          </a:ln>
        </p:spPr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 bwMode="auto">
          <a:xfrm>
            <a:off x="0" y="4775752"/>
            <a:ext cx="9144000" cy="357187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DD7D6B-5244-4E98-9CA0-422DA7BAEF7C}" type="datetime2">
              <a:rPr lang="en-GB"/>
              <a:t>Monday, 28 March 2022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 bwMode="auto">
          <a:xfrm>
            <a:off x="192585" y="4795992"/>
            <a:ext cx="6792543" cy="1583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sz="1000"/>
              <a:t>Giada Severini</a:t>
            </a:r>
            <a:endParaRPr lang="en-ZA" sz="10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 bwMode="auto">
          <a:xfrm>
            <a:off x="8059060" y="4039843"/>
            <a:ext cx="832714" cy="596015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 bwMode="auto"/>
        <p:txBody>
          <a:bodyPr/>
          <a:lstStyle/>
          <a:p>
            <a:pPr>
              <a:defRPr/>
            </a:pPr>
            <a:endParaRPr lang="en-ZA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00E826D-0B72-4344-9DB7-A8EE0BCA6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13558" y="324686"/>
            <a:ext cx="611352" cy="322199"/>
          </a:xfrm>
          <a:prstGeom prst="rect">
            <a:avLst/>
          </a:prstGeom>
        </p:spPr>
      </p:pic>
      <p:sp>
        <p:nvSpPr>
          <p:cNvPr id="23" name="Inhaltsplatzhalter 1">
            <a:extLst>
              <a:ext uri="{FF2B5EF4-FFF2-40B4-BE49-F238E27FC236}">
                <a16:creationId xmlns:a16="http://schemas.microsoft.com/office/drawing/2014/main" id="{94587258-C4D8-8C4F-9D5D-B8AF908FC7BB}"/>
              </a:ext>
            </a:extLst>
          </p:cNvPr>
          <p:cNvSpPr txBox="1">
            <a:spLocks/>
          </p:cNvSpPr>
          <p:nvPr/>
        </p:nvSpPr>
        <p:spPr>
          <a:xfrm>
            <a:off x="389365" y="1149704"/>
            <a:ext cx="8508999" cy="3095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2CDD705-06A5-7747-834C-66807FFF0DDF}"/>
              </a:ext>
            </a:extLst>
          </p:cNvPr>
          <p:cNvSpPr txBox="1"/>
          <p:nvPr/>
        </p:nvSpPr>
        <p:spPr>
          <a:xfrm>
            <a:off x="3657600" y="1658396"/>
            <a:ext cx="1828800" cy="1828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endParaRPr lang="de-DE" sz="1600" dirty="0" err="1">
              <a:latin typeface="+mn-lt"/>
            </a:endParaRP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B9365171-03CE-5C43-A21A-07AAE615130A}"/>
              </a:ext>
            </a:extLst>
          </p:cNvPr>
          <p:cNvSpPr txBox="1">
            <a:spLocks/>
          </p:cNvSpPr>
          <p:nvPr/>
        </p:nvSpPr>
        <p:spPr bwMode="auto">
          <a:xfrm>
            <a:off x="192585" y="156058"/>
            <a:ext cx="8502964" cy="494383"/>
          </a:xfrm>
        </p:spPr>
        <p:txBody>
          <a:bodyPr wrap="square" anchor="b">
            <a:noAutofit/>
          </a:bodyPr>
          <a:lstStyle>
            <a:lvl1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000"/>
              <a:t>The Foodprint approach</a:t>
            </a:r>
            <a:endParaRPr lang="de-DE" sz="2000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D47DA5AF-C4B6-9A43-AEAE-3A38898E2585}"/>
              </a:ext>
            </a:extLst>
          </p:cNvPr>
          <p:cNvSpPr txBox="1">
            <a:spLocks/>
          </p:cNvSpPr>
          <p:nvPr/>
        </p:nvSpPr>
        <p:spPr bwMode="auto">
          <a:xfrm>
            <a:off x="192585" y="797239"/>
            <a:ext cx="4576195" cy="13254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100" b="1"/>
              <a:t>Purpose</a:t>
            </a:r>
          </a:p>
          <a:p>
            <a:pPr algn="just"/>
            <a:endParaRPr lang="de-DE" sz="1100" b="1"/>
          </a:p>
          <a:p>
            <a:pPr algn="just"/>
            <a:r>
              <a:rPr lang="de-DE" sz="1100"/>
              <a:t>Foster bottom-up</a:t>
            </a:r>
            <a:r>
              <a:rPr lang="es-ES" sz="1100"/>
              <a:t> social innovation towards more sustainable diets</a:t>
            </a:r>
            <a:endParaRPr lang="de-DE" sz="1100"/>
          </a:p>
          <a:p>
            <a:pPr algn="just"/>
            <a:endParaRPr lang="de-DE" sz="1100"/>
          </a:p>
          <a:p>
            <a:pPr algn="just"/>
            <a:r>
              <a:rPr lang="de-DE" sz="1100"/>
              <a:t>How?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100"/>
              <a:t>increas</a:t>
            </a:r>
            <a:r>
              <a:rPr lang="de-DE" sz="1100"/>
              <a:t>e</a:t>
            </a:r>
            <a:r>
              <a:rPr lang="es-ES" sz="1100"/>
              <a:t> food awareness among European youth </a:t>
            </a:r>
            <a:endParaRPr lang="de-DE" sz="110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100"/>
              <a:t>foster food education in new, creative and unconventional ways</a:t>
            </a:r>
            <a:endParaRPr lang="de-DE" sz="1100"/>
          </a:p>
          <a:p>
            <a:endParaRPr lang="de-DE" sz="1100"/>
          </a:p>
          <a:p>
            <a:endParaRPr lang="de-DE" sz="1100"/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DC3E224A-0E67-C346-91CC-DB77F2C001AD}"/>
              </a:ext>
            </a:extLst>
          </p:cNvPr>
          <p:cNvSpPr txBox="1">
            <a:spLocks/>
          </p:cNvSpPr>
          <p:nvPr/>
        </p:nvSpPr>
        <p:spPr bwMode="auto">
          <a:xfrm>
            <a:off x="4349074" y="2162996"/>
            <a:ext cx="4475836" cy="14863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100" b="1"/>
              <a:t>Vision</a:t>
            </a:r>
          </a:p>
          <a:p>
            <a:pPr algn="just"/>
            <a:endParaRPr lang="de-DE" sz="1100" b="1"/>
          </a:p>
          <a:p>
            <a:pPr algn="just"/>
            <a:r>
              <a:rPr lang="de-DE" sz="1100"/>
              <a:t>A world where people are connected to the food they eat, the way it is produced and the impact it has on the environment and on others. </a:t>
            </a:r>
          </a:p>
          <a:p>
            <a:pPr algn="just"/>
            <a:r>
              <a:rPr lang="de-DE" sz="1100"/>
              <a:t>A</a:t>
            </a:r>
            <a:r>
              <a:rPr lang="es-ES" sz="1100"/>
              <a:t> world where people are not</a:t>
            </a:r>
            <a:r>
              <a:rPr lang="de-DE" sz="1100"/>
              <a:t> mere consumers, but food citizens contributing to shape a </a:t>
            </a:r>
            <a:r>
              <a:rPr lang="es-ES" sz="1100"/>
              <a:t>fair, </a:t>
            </a:r>
            <a:r>
              <a:rPr lang="de-DE" sz="1100"/>
              <a:t>democratic and sustainable food system.</a:t>
            </a:r>
            <a:endParaRPr lang="en-DE" sz="1100"/>
          </a:p>
          <a:p>
            <a:endParaRPr lang="es-ES" sz="1100" i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2B464C25-6E9F-764E-A5AC-D0715ACCCB00}"/>
              </a:ext>
            </a:extLst>
          </p:cNvPr>
          <p:cNvSpPr txBox="1">
            <a:spLocks/>
          </p:cNvSpPr>
          <p:nvPr/>
        </p:nvSpPr>
        <p:spPr bwMode="auto">
          <a:xfrm>
            <a:off x="191394" y="3482458"/>
            <a:ext cx="4379415" cy="139271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/>
              <a:t>Foodprint is not an organisation </a:t>
            </a:r>
            <a:r>
              <a:rPr lang="de-DE" sz="1100" b="1"/>
              <a:t>yet</a:t>
            </a:r>
          </a:p>
          <a:p>
            <a:endParaRPr lang="de-DE" sz="1100" b="1"/>
          </a:p>
          <a:p>
            <a:r>
              <a:rPr lang="de-DE" sz="1100" b="1"/>
              <a:t>But.. It could be soon!</a:t>
            </a:r>
          </a:p>
          <a:p>
            <a:endParaRPr lang="de-DE" sz="11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The team working on the Challenge could outlive the EuroTeQ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Possible integration within Plant a Seed</a:t>
            </a:r>
            <a:endParaRPr lang="es-ES" sz="1100" i="1">
              <a:solidFill>
                <a:schemeClr val="bg1">
                  <a:lumMod val="65000"/>
                </a:schemeClr>
              </a:solidFill>
            </a:endParaRPr>
          </a:p>
          <a:p>
            <a:endParaRPr lang="en-US" sz="11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DE" sz="1100" b="1" i="1" dirty="0"/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F1A35346-5FFE-924B-8843-F3FD0DB59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0888" y="1199667"/>
            <a:ext cx="1156896" cy="1145599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55AD78F8-CD22-ED45-B746-B4D68B06E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 rot="5400000">
            <a:off x="4569348" y="3449429"/>
            <a:ext cx="1156896" cy="114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64BD"/>
            </a:gs>
            <a:gs pos="100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191" y="119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191" y="119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 bwMode="auto">
          <a:xfrm>
            <a:off x="-8371" y="95852"/>
            <a:ext cx="9144000" cy="4808253"/>
          </a:xfrm>
          <a:ln>
            <a:noFill/>
          </a:ln>
        </p:spPr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 bwMode="auto">
          <a:xfrm>
            <a:off x="0" y="4775752"/>
            <a:ext cx="9144000" cy="357187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Category of </a:t>
            </a:r>
            <a:r>
              <a:rPr lang="en-GB"/>
              <a:t>the Challeng</a:t>
            </a:r>
            <a:r>
              <a:rPr lang="de-DE"/>
              <a:t>e: </a:t>
            </a:r>
            <a:r>
              <a:rPr lang="de-DE" i="1">
                <a:solidFill>
                  <a:schemeClr val="bg1">
                    <a:lumMod val="65000"/>
                  </a:schemeClr>
                </a:solidFill>
              </a:rPr>
              <a:t>Consumption</a:t>
            </a:r>
            <a:endParaRPr lang="de-DE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 bwMode="auto">
          <a:xfrm>
            <a:off x="8059060" y="4039843"/>
            <a:ext cx="832714" cy="596015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 bwMode="auto"/>
        <p:txBody>
          <a:bodyPr/>
          <a:lstStyle/>
          <a:p>
            <a:pPr>
              <a:defRPr/>
            </a:pPr>
            <a:endParaRPr lang="en-ZA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00E826D-0B72-4344-9DB7-A8EE0BCA6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13558" y="324686"/>
            <a:ext cx="611352" cy="322199"/>
          </a:xfrm>
          <a:prstGeom prst="rect">
            <a:avLst/>
          </a:prstGeom>
        </p:spPr>
      </p:pic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7E55B904-51DA-BE47-B2BB-0E41F8954440}"/>
              </a:ext>
            </a:extLst>
          </p:cNvPr>
          <p:cNvSpPr txBox="1">
            <a:spLocks/>
          </p:cNvSpPr>
          <p:nvPr/>
        </p:nvSpPr>
        <p:spPr bwMode="auto">
          <a:xfrm>
            <a:off x="252227" y="863393"/>
            <a:ext cx="5688862" cy="9704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b="1"/>
              <a:t>Food waste as.. </a:t>
            </a:r>
          </a:p>
          <a:p>
            <a:endParaRPr lang="de-DE" sz="105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/>
              <a:t>Inconsiderate and inefficient use of resources (e.g., diets largely based on unsustainable foods)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/>
              <a:t>Careless consumption of food, without awareness of its value </a:t>
            </a:r>
            <a:endParaRPr lang="de-DE" sz="1050" b="1"/>
          </a:p>
          <a:p>
            <a:endParaRPr lang="de-DE" sz="1050" b="1"/>
          </a:p>
          <a:p>
            <a:endParaRPr lang="en-US" sz="1050" b="1"/>
          </a:p>
          <a:p>
            <a:endParaRPr lang="de-DE" sz="1050" b="1"/>
          </a:p>
          <a:p>
            <a:endParaRPr lang="en-US" sz="1100" i="1">
              <a:solidFill>
                <a:schemeClr val="bg1">
                  <a:lumMod val="65000"/>
                </a:schemeClr>
              </a:solidFill>
            </a:endParaRPr>
          </a:p>
          <a:p>
            <a:endParaRPr lang="en-DE" sz="1200" b="1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07805C7F-3A2F-A34E-BCAC-126796DEE9A7}"/>
              </a:ext>
            </a:extLst>
          </p:cNvPr>
          <p:cNvSpPr txBox="1">
            <a:spLocks/>
          </p:cNvSpPr>
          <p:nvPr/>
        </p:nvSpPr>
        <p:spPr bwMode="auto">
          <a:xfrm>
            <a:off x="205438" y="200026"/>
            <a:ext cx="8502964" cy="494383"/>
          </a:xfrm>
        </p:spPr>
        <p:txBody>
          <a:bodyPr wrap="square" anchor="b">
            <a:noAutofit/>
          </a:bodyPr>
          <a:lstStyle>
            <a:lvl1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000"/>
              <a:t>Foodprint: Where do we want our foodsteps to lead? </a:t>
            </a:r>
            <a:endParaRPr lang="de-DE" sz="20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87923EF-6168-E045-B9E9-2BC61269AF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5438" y="4795992"/>
            <a:ext cx="6792543" cy="158353"/>
          </a:xfrm>
        </p:spPr>
        <p:txBody>
          <a:bodyPr/>
          <a:lstStyle/>
          <a:p>
            <a:r>
              <a:rPr lang="de-DE"/>
              <a:t>Giada Severini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3A027FBD-0597-4542-88CF-3C31DE2A7A43}"/>
              </a:ext>
            </a:extLst>
          </p:cNvPr>
          <p:cNvSpPr txBox="1">
            <a:spLocks/>
          </p:cNvSpPr>
          <p:nvPr/>
        </p:nvSpPr>
        <p:spPr bwMode="auto">
          <a:xfrm>
            <a:off x="252226" y="1854064"/>
            <a:ext cx="5533950" cy="12817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/>
              <a:t>Waste-Challenge</a:t>
            </a:r>
            <a:r>
              <a:rPr lang="de-DE" sz="1050" b="1"/>
              <a:t>:</a:t>
            </a:r>
          </a:p>
          <a:p>
            <a:endParaRPr lang="de-DE" sz="1050" b="1"/>
          </a:p>
          <a:p>
            <a:r>
              <a:rPr lang="de-DE" sz="1050"/>
              <a:t>Finding innovative solutions to empower people to understand, reflect on and shape their Foodprint.</a:t>
            </a:r>
          </a:p>
          <a:p>
            <a:endParaRPr lang="de-DE" sz="1050"/>
          </a:p>
          <a:p>
            <a:r>
              <a:rPr lang="de-DE" sz="1050"/>
              <a:t>D</a:t>
            </a:r>
            <a:r>
              <a:rPr lang="es-ES" sz="1050"/>
              <a:t>evelop</a:t>
            </a:r>
            <a:r>
              <a:rPr lang="de-DE" sz="1050"/>
              <a:t> a scalable and flexible package of initiatives, tools and interventions</a:t>
            </a:r>
            <a:r>
              <a:rPr lang="es-ES" sz="1050"/>
              <a:t> to implement </a:t>
            </a:r>
            <a:r>
              <a:rPr lang="de-DE" sz="1050"/>
              <a:t>to foster food education and awarenes</a:t>
            </a:r>
            <a:r>
              <a:rPr lang="es-ES" sz="1050"/>
              <a:t>s</a:t>
            </a:r>
            <a:r>
              <a:rPr lang="de-DE" sz="1050"/>
              <a:t> among Munich university students.</a:t>
            </a:r>
          </a:p>
          <a:p>
            <a:endParaRPr lang="de-DE" sz="1050"/>
          </a:p>
          <a:p>
            <a:endParaRPr lang="de-DE" sz="1050" b="1"/>
          </a:p>
          <a:p>
            <a:endParaRPr lang="en-US" sz="1100" i="1">
              <a:solidFill>
                <a:schemeClr val="bg1">
                  <a:lumMod val="65000"/>
                </a:schemeClr>
              </a:solidFill>
            </a:endParaRPr>
          </a:p>
          <a:p>
            <a:endParaRPr lang="en-DE" sz="1200" b="1" dirty="0"/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0C8FE4C0-AC79-4C4B-88F3-45EB8FA2C32D}"/>
              </a:ext>
            </a:extLst>
          </p:cNvPr>
          <p:cNvSpPr txBox="1">
            <a:spLocks/>
          </p:cNvSpPr>
          <p:nvPr/>
        </p:nvSpPr>
        <p:spPr bwMode="auto">
          <a:xfrm>
            <a:off x="252226" y="3212832"/>
            <a:ext cx="6074050" cy="11037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/>
              <a:t>Proposal:</a:t>
            </a:r>
            <a:r>
              <a:rPr lang="es-ES" sz="1050"/>
              <a:t> </a:t>
            </a:r>
            <a:r>
              <a:rPr lang="de-DE" sz="1050"/>
              <a:t>Design an </a:t>
            </a:r>
            <a:r>
              <a:rPr lang="es-ES" sz="1050"/>
              <a:t>“Empowering Mensa”</a:t>
            </a:r>
            <a:endParaRPr lang="de-DE" sz="1050">
              <a:solidFill>
                <a:srgbClr val="999999"/>
              </a:solidFill>
            </a:endParaRPr>
          </a:p>
          <a:p>
            <a:endParaRPr lang="de-DE" sz="105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/>
              <a:t>QR-code installations in strategic points</a:t>
            </a:r>
            <a:r>
              <a:rPr lang="de-DE" sz="1050"/>
              <a:t> (e.g. waiting line)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/>
              <a:t>app linked to a calculator to track the own Foodprint (including positive reinforcement mechanisms)</a:t>
            </a:r>
            <a:endParaRPr lang="de-DE" sz="105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/>
              <a:t>sustainability scores for foods served and displayed</a:t>
            </a:r>
            <a:r>
              <a:rPr lang="de-DE" sz="1050"/>
              <a:t> along with nutritional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050" b="1"/>
          </a:p>
          <a:p>
            <a:endParaRPr lang="en-US" sz="1050" b="1"/>
          </a:p>
          <a:p>
            <a:endParaRPr lang="de-DE" sz="1050" b="1"/>
          </a:p>
          <a:p>
            <a:endParaRPr lang="en-US" sz="1100" i="1">
              <a:solidFill>
                <a:schemeClr val="bg1">
                  <a:lumMod val="65000"/>
                </a:schemeClr>
              </a:solidFill>
            </a:endParaRPr>
          </a:p>
          <a:p>
            <a:endParaRPr lang="en-DE" sz="1200" b="1" dirty="0"/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3BB0E152-0BCD-0D42-A41F-49954C15A549}"/>
              </a:ext>
            </a:extLst>
          </p:cNvPr>
          <p:cNvSpPr txBox="1">
            <a:spLocks/>
          </p:cNvSpPr>
          <p:nvPr/>
        </p:nvSpPr>
        <p:spPr bwMode="auto">
          <a:xfrm>
            <a:off x="252226" y="4369033"/>
            <a:ext cx="6074050" cy="27008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b="1"/>
              <a:t>However, </a:t>
            </a:r>
            <a:r>
              <a:rPr lang="de-DE" sz="1050"/>
              <a:t>many other initiatives in the university, online and in Munich are possible!</a:t>
            </a:r>
            <a:endParaRPr lang="en-US" sz="1050" b="1"/>
          </a:p>
          <a:p>
            <a:endParaRPr lang="de-DE" sz="1050" b="1"/>
          </a:p>
          <a:p>
            <a:endParaRPr lang="en-US" sz="1100" i="1">
              <a:solidFill>
                <a:schemeClr val="bg1">
                  <a:lumMod val="65000"/>
                </a:schemeClr>
              </a:solidFill>
            </a:endParaRPr>
          </a:p>
          <a:p>
            <a:endParaRPr lang="en-DE" sz="1200" b="1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7D2D4AD2-0328-E642-B079-303DB1F2F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3606" y="1878181"/>
            <a:ext cx="770908" cy="922208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3B10A8C2-2B93-C24D-B9FB-E56617C1B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1089" y="2907358"/>
            <a:ext cx="1865376" cy="186537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9025A6AC-CBB8-C04A-AE61-6CFFD71993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t="24105" r="3103" b="24571"/>
          <a:stretch/>
        </p:blipFill>
        <p:spPr>
          <a:xfrm>
            <a:off x="6334550" y="2189451"/>
            <a:ext cx="1078454" cy="6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64BD"/>
            </a:gs>
            <a:gs pos="100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191" y="119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191" y="119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 bwMode="auto">
          <a:xfrm>
            <a:off x="-8371" y="95852"/>
            <a:ext cx="9144000" cy="4808253"/>
          </a:xfrm>
          <a:ln>
            <a:noFill/>
          </a:ln>
        </p:spPr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76B58A62-D767-6649-B879-F0CC2FBEE4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173" b="36456"/>
          <a:stretch/>
        </p:blipFill>
        <p:spPr>
          <a:xfrm>
            <a:off x="8371" y="2939029"/>
            <a:ext cx="4363506" cy="1899527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 bwMode="auto">
          <a:xfrm>
            <a:off x="0" y="4775752"/>
            <a:ext cx="9144000" cy="357187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Category of </a:t>
            </a:r>
            <a:r>
              <a:rPr lang="en-GB"/>
              <a:t>the Challeng</a:t>
            </a:r>
            <a:r>
              <a:rPr lang="de-DE"/>
              <a:t>e: </a:t>
            </a:r>
            <a:r>
              <a:rPr lang="de-DE" i="1">
                <a:solidFill>
                  <a:schemeClr val="bg1">
                    <a:lumMod val="65000"/>
                  </a:schemeClr>
                </a:solidFill>
              </a:rPr>
              <a:t>Consumption</a:t>
            </a:r>
            <a:endParaRPr lang="de-DE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 bwMode="auto">
          <a:xfrm>
            <a:off x="8059060" y="4039843"/>
            <a:ext cx="832714" cy="596015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 bwMode="auto"/>
        <p:txBody>
          <a:bodyPr/>
          <a:lstStyle/>
          <a:p>
            <a:pPr>
              <a:defRPr/>
            </a:pPr>
            <a:endParaRPr lang="en-ZA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00E826D-0B72-4344-9DB7-A8EE0BCA61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213558" y="324686"/>
            <a:ext cx="611352" cy="322199"/>
          </a:xfrm>
          <a:prstGeom prst="rect">
            <a:avLst/>
          </a:prstGeom>
        </p:spPr>
      </p:pic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7E55B904-51DA-BE47-B2BB-0E41F8954440}"/>
              </a:ext>
            </a:extLst>
          </p:cNvPr>
          <p:cNvSpPr txBox="1">
            <a:spLocks/>
          </p:cNvSpPr>
          <p:nvPr/>
        </p:nvSpPr>
        <p:spPr bwMode="auto">
          <a:xfrm>
            <a:off x="205438" y="920563"/>
            <a:ext cx="3495705" cy="186373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05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50" b="1"/>
              <a:t>Desired Impact:</a:t>
            </a:r>
            <a:r>
              <a:rPr lang="de-DE" sz="1050" b="1"/>
              <a:t> </a:t>
            </a:r>
          </a:p>
          <a:p>
            <a:endParaRPr lang="de-DE" sz="105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/>
              <a:t>Students make more </a:t>
            </a:r>
            <a:r>
              <a:rPr lang="es-ES" sz="1050"/>
              <a:t>informed and sustainable</a:t>
            </a:r>
            <a:r>
              <a:rPr lang="de-DE" sz="1050"/>
              <a:t> food choices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/>
              <a:t>The concept could be extended to other EU universities and public institutions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/>
              <a:t>Increased societal engagement with the food system</a:t>
            </a:r>
            <a:r>
              <a:rPr lang="es-ES" sz="1050"/>
              <a:t> </a:t>
            </a:r>
            <a:endParaRPr lang="de-DE" sz="105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/>
              <a:t>Food citizens define where they want their foodsteps to lead</a:t>
            </a:r>
            <a:endParaRPr lang="en-US" sz="105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050" b="1" dirty="0"/>
          </a:p>
          <a:p>
            <a:endParaRPr lang="en-DE" sz="1050"/>
          </a:p>
          <a:p>
            <a:endParaRPr lang="en-US" sz="11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DE" sz="1200" b="1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07805C7F-3A2F-A34E-BCAC-126796DEE9A7}"/>
              </a:ext>
            </a:extLst>
          </p:cNvPr>
          <p:cNvSpPr txBox="1">
            <a:spLocks/>
          </p:cNvSpPr>
          <p:nvPr/>
        </p:nvSpPr>
        <p:spPr bwMode="auto">
          <a:xfrm>
            <a:off x="205438" y="254702"/>
            <a:ext cx="8502964" cy="494383"/>
          </a:xfrm>
        </p:spPr>
        <p:txBody>
          <a:bodyPr wrap="square" anchor="b">
            <a:noAutofit/>
          </a:bodyPr>
          <a:lstStyle>
            <a:lvl1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000"/>
              <a:t>Foodprint: Where do we want our foodsteps to lead? </a:t>
            </a:r>
            <a:endParaRPr lang="de-DE" sz="20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87923EF-6168-E045-B9E9-2BC61269AF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5438" y="4795992"/>
            <a:ext cx="6792543" cy="158353"/>
          </a:xfrm>
        </p:spPr>
        <p:txBody>
          <a:bodyPr/>
          <a:lstStyle/>
          <a:p>
            <a:r>
              <a:rPr lang="de-DE"/>
              <a:t>Giada Severini</a:t>
            </a: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2C864B9F-14F1-284C-84FE-24046B6B4DB5}"/>
              </a:ext>
            </a:extLst>
          </p:cNvPr>
          <p:cNvSpPr txBox="1">
            <a:spLocks/>
          </p:cNvSpPr>
          <p:nvPr/>
        </p:nvSpPr>
        <p:spPr bwMode="auto">
          <a:xfrm>
            <a:off x="4363506" y="1112582"/>
            <a:ext cx="3771472" cy="24294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/>
              <a:t>Skills </a:t>
            </a:r>
            <a:r>
              <a:rPr lang="en-US" sz="1050" b="1" dirty="0"/>
              <a:t>needed/recommended</a:t>
            </a:r>
            <a:r>
              <a:rPr lang="en-US" sz="1050" b="1"/>
              <a:t>: </a:t>
            </a:r>
            <a:endParaRPr lang="de-DE" sz="1050" b="1"/>
          </a:p>
          <a:p>
            <a:endParaRPr lang="de-DE" sz="105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/>
              <a:t>Highly interdisciplinary character: from developing technical tools (e.g., Foodprint calculator) to design and societal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/>
              <a:t>Highly open-ended: creativity, flexibility, open-mindness, critical thinking, problem-solving attitude, respect, empathy</a:t>
            </a:r>
          </a:p>
          <a:p>
            <a:endParaRPr lang="de-DE" sz="1050" b="1" dirty="0"/>
          </a:p>
          <a:p>
            <a:r>
              <a:rPr lang="en-US" sz="1050" b="1"/>
              <a:t>Relevant considerations for the challenge/theme: </a:t>
            </a:r>
            <a:endParaRPr lang="de-DE" sz="1050" b="1"/>
          </a:p>
          <a:p>
            <a:endParaRPr lang="de-DE" sz="105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/>
              <a:t>Attitude &amp; Communication: non-judgemental, positive and empowering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/>
              <a:t>Focus on gain framing, avoiding the rethoric of restriction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/>
              <a:t>Creative ways of educating and informing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/>
              <a:t>Explore synergies with stakeholders</a:t>
            </a:r>
            <a:endParaRPr lang="en-DE" sz="1050"/>
          </a:p>
          <a:p>
            <a:endParaRPr lang="en-US" sz="11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DE" sz="1200" b="1" dirty="0"/>
          </a:p>
        </p:txBody>
      </p:sp>
    </p:spTree>
    <p:extLst>
      <p:ext uri="{BB962C8B-B14F-4D97-AF65-F5344CB8AC3E}">
        <p14:creationId xmlns:p14="http://schemas.microsoft.com/office/powerpoint/2010/main" val="13291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64BD"/>
            </a:gs>
            <a:gs pos="100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191" y="119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191" y="119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 bwMode="auto">
          <a:xfrm>
            <a:off x="-8371" y="95852"/>
            <a:ext cx="9144000" cy="4808253"/>
          </a:xfrm>
          <a:ln>
            <a:noFill/>
          </a:ln>
        </p:spPr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 bwMode="auto">
          <a:xfrm>
            <a:off x="0" y="4775752"/>
            <a:ext cx="9144000" cy="357187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Category of </a:t>
            </a:r>
            <a:r>
              <a:rPr lang="en-GB"/>
              <a:t>the Challeng</a:t>
            </a:r>
            <a:r>
              <a:rPr lang="de-DE"/>
              <a:t>e: </a:t>
            </a:r>
            <a:r>
              <a:rPr lang="de-DE" i="1">
                <a:solidFill>
                  <a:schemeClr val="bg1">
                    <a:lumMod val="65000"/>
                  </a:schemeClr>
                </a:solidFill>
              </a:rPr>
              <a:t>Consumption</a:t>
            </a:r>
            <a:endParaRPr lang="de-DE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 bwMode="auto">
          <a:xfrm>
            <a:off x="8059060" y="4039843"/>
            <a:ext cx="832714" cy="596015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 bwMode="auto"/>
        <p:txBody>
          <a:bodyPr/>
          <a:lstStyle/>
          <a:p>
            <a:pPr>
              <a:defRPr/>
            </a:pPr>
            <a:endParaRPr lang="en-ZA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00E826D-0B72-4344-9DB7-A8EE0BCA6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13558" y="324686"/>
            <a:ext cx="611352" cy="322199"/>
          </a:xfrm>
          <a:prstGeom prst="rect">
            <a:avLst/>
          </a:prstGeom>
        </p:spPr>
      </p:pic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7E55B904-51DA-BE47-B2BB-0E41F8954440}"/>
              </a:ext>
            </a:extLst>
          </p:cNvPr>
          <p:cNvSpPr txBox="1">
            <a:spLocks/>
          </p:cNvSpPr>
          <p:nvPr/>
        </p:nvSpPr>
        <p:spPr bwMode="auto">
          <a:xfrm>
            <a:off x="205438" y="769325"/>
            <a:ext cx="4626145" cy="95931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05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/>
              <a:t>…Contribute to a transition to a more sustainable food system?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/>
              <a:t>…Address urgent needs in the European Union?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/>
              <a:t>…Work on an interdisciplinary Challenge?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/>
              <a:t>…Bring your own ideas with total freedom?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050" b="1" dirty="0"/>
          </a:p>
          <a:p>
            <a:endParaRPr lang="en-DE" sz="1050"/>
          </a:p>
          <a:p>
            <a:endParaRPr lang="en-US" sz="11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DE" sz="1200" b="1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07805C7F-3A2F-A34E-BCAC-126796DEE9A7}"/>
              </a:ext>
            </a:extLst>
          </p:cNvPr>
          <p:cNvSpPr txBox="1">
            <a:spLocks/>
          </p:cNvSpPr>
          <p:nvPr/>
        </p:nvSpPr>
        <p:spPr bwMode="auto">
          <a:xfrm>
            <a:off x="205438" y="254702"/>
            <a:ext cx="8502964" cy="494383"/>
          </a:xfrm>
        </p:spPr>
        <p:txBody>
          <a:bodyPr wrap="square" anchor="b">
            <a:noAutofit/>
          </a:bodyPr>
          <a:lstStyle>
            <a:lvl1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000"/>
              <a:t>Would you like to…? </a:t>
            </a:r>
            <a:endParaRPr lang="de-DE" sz="20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87923EF-6168-E045-B9E9-2BC61269AF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5438" y="4795992"/>
            <a:ext cx="6792543" cy="158353"/>
          </a:xfrm>
        </p:spPr>
        <p:txBody>
          <a:bodyPr/>
          <a:lstStyle/>
          <a:p>
            <a:r>
              <a:rPr lang="de-DE"/>
              <a:t>Giada Severini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8FBC64DD-1C7A-5147-AE3E-984FEB121803}"/>
              </a:ext>
            </a:extLst>
          </p:cNvPr>
          <p:cNvSpPr txBox="1">
            <a:spLocks/>
          </p:cNvSpPr>
          <p:nvPr/>
        </p:nvSpPr>
        <p:spPr bwMode="auto">
          <a:xfrm>
            <a:off x="2143847" y="2150253"/>
            <a:ext cx="4626145" cy="95931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/>
              <a:t>Then join the Foodprint Challenge!</a:t>
            </a:r>
            <a:endParaRPr lang="en-US" sz="12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sz="1050" b="1" dirty="0"/>
          </a:p>
          <a:p>
            <a:pPr algn="ctr"/>
            <a:endParaRPr lang="en-DE" sz="1050"/>
          </a:p>
          <a:p>
            <a:pPr algn="ctr"/>
            <a:endParaRPr lang="en-US" sz="1100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DE" sz="1200" b="1" dirty="0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DDF1E8B2-27EC-DE45-954D-DC926C14A075}"/>
              </a:ext>
            </a:extLst>
          </p:cNvPr>
          <p:cNvSpPr txBox="1">
            <a:spLocks/>
          </p:cNvSpPr>
          <p:nvPr/>
        </p:nvSpPr>
        <p:spPr bwMode="auto">
          <a:xfrm>
            <a:off x="2258927" y="2685997"/>
            <a:ext cx="4626145" cy="95931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50"/>
              <a:t>(And.. If you are not convinced yet.. You should know that homemade Italian food will be part of the adventure!)</a:t>
            </a:r>
            <a:endParaRPr lang="en-US" sz="1050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DE" sz="1200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355933-B29C-6D4C-BF71-C960D3DE5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7201" y="3165655"/>
            <a:ext cx="1809595" cy="149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64BD"/>
            </a:gs>
            <a:gs pos="100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191" y="119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191" y="119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 bwMode="auto">
          <a:xfrm>
            <a:off x="-8371" y="95852"/>
            <a:ext cx="9144000" cy="4808253"/>
          </a:xfrm>
          <a:ln>
            <a:noFill/>
          </a:ln>
        </p:spPr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 bwMode="auto">
          <a:xfrm>
            <a:off x="0" y="4775752"/>
            <a:ext cx="9144000" cy="357187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Category of </a:t>
            </a:r>
            <a:r>
              <a:rPr lang="en-GB"/>
              <a:t>the Challeng</a:t>
            </a:r>
            <a:r>
              <a:rPr lang="de-DE"/>
              <a:t>e: </a:t>
            </a:r>
            <a:r>
              <a:rPr lang="de-DE" i="1">
                <a:solidFill>
                  <a:schemeClr val="bg1">
                    <a:lumMod val="65000"/>
                  </a:schemeClr>
                </a:solidFill>
              </a:rPr>
              <a:t>Consumption</a:t>
            </a:r>
            <a:endParaRPr lang="de-DE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 bwMode="auto">
          <a:xfrm>
            <a:off x="8059060" y="4039843"/>
            <a:ext cx="832714" cy="596015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 bwMode="auto"/>
        <p:txBody>
          <a:bodyPr/>
          <a:lstStyle/>
          <a:p>
            <a:pPr>
              <a:defRPr/>
            </a:pPr>
            <a:endParaRPr lang="en-ZA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00E826D-0B72-4344-9DB7-A8EE0BCA6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13558" y="324686"/>
            <a:ext cx="611352" cy="322199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07805C7F-3A2F-A34E-BCAC-126796DEE9A7}"/>
              </a:ext>
            </a:extLst>
          </p:cNvPr>
          <p:cNvSpPr txBox="1">
            <a:spLocks/>
          </p:cNvSpPr>
          <p:nvPr/>
        </p:nvSpPr>
        <p:spPr bwMode="auto">
          <a:xfrm>
            <a:off x="0" y="1819245"/>
            <a:ext cx="8502964" cy="561623"/>
          </a:xfrm>
        </p:spPr>
        <p:txBody>
          <a:bodyPr wrap="square" anchor="b">
            <a:noAutofit/>
          </a:bodyPr>
          <a:lstStyle>
            <a:lvl1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2000"/>
              <a:t>Thank you! </a:t>
            </a:r>
            <a:endParaRPr lang="de-DE" sz="20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87923EF-6168-E045-B9E9-2BC61269AF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5438" y="4795992"/>
            <a:ext cx="6792543" cy="158353"/>
          </a:xfrm>
        </p:spPr>
        <p:txBody>
          <a:bodyPr/>
          <a:lstStyle/>
          <a:p>
            <a:r>
              <a:rPr lang="de-DE"/>
              <a:t>Giada Severini</a:t>
            </a: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EA74EBF3-D6C3-FE40-A36D-ED9575060F9F}"/>
              </a:ext>
            </a:extLst>
          </p:cNvPr>
          <p:cNvSpPr txBox="1">
            <a:spLocks/>
          </p:cNvSpPr>
          <p:nvPr/>
        </p:nvSpPr>
        <p:spPr bwMode="auto">
          <a:xfrm>
            <a:off x="527824" y="3633112"/>
            <a:ext cx="2616474" cy="64530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/>
              <a:t>Any question, comment, idea? </a:t>
            </a:r>
          </a:p>
          <a:p>
            <a:r>
              <a:rPr lang="de-DE" sz="1050"/>
              <a:t>Contact me anytime: </a:t>
            </a:r>
            <a:r>
              <a:rPr lang="de-DE" sz="1050">
                <a:hlinkClick r:id="rId6"/>
              </a:rPr>
              <a:t>foodprintchallenge2022@gmail.com</a:t>
            </a:r>
            <a:endParaRPr lang="de-DE" sz="1050"/>
          </a:p>
          <a:p>
            <a:endParaRPr lang="en-DE" sz="1050"/>
          </a:p>
          <a:p>
            <a:endParaRPr lang="en-US" sz="11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DE" sz="1200" b="1" dirty="0"/>
          </a:p>
        </p:txBody>
      </p:sp>
    </p:spTree>
    <p:extLst>
      <p:ext uri="{BB962C8B-B14F-4D97-AF65-F5344CB8AC3E}">
        <p14:creationId xmlns:p14="http://schemas.microsoft.com/office/powerpoint/2010/main" val="424111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B9E8ABB8-EA0F-004B-8BB2-2441F91A88D6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76114C1C-10AA-464C-8BC7-C0ACEEF74192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1DA9F6E9-D05F-D54A-952F-CC83E0D786B1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28317E1A-2727-9E4E-95B1-FF6EB4727ED0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55B51339-7039-744C-80A2-256A7AA37DCA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C2D8F159-1B61-2049-96A9-0DC49F7E7C5D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Titel 1</Template>
  <TotalTime>0</TotalTime>
  <Words>660</Words>
  <Application>Microsoft Macintosh PowerPoint</Application>
  <PresentationFormat>On-screen Show (16:9)</PresentationFormat>
  <Paragraphs>112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Courier New</vt:lpstr>
      <vt:lpstr>Symbol</vt:lpstr>
      <vt:lpstr>Wingdings</vt:lpstr>
      <vt:lpstr>Titel 1</vt:lpstr>
      <vt:lpstr>Titel 2</vt:lpstr>
      <vt:lpstr>Titel 3</vt:lpstr>
      <vt:lpstr>Inhalt</vt:lpstr>
      <vt:lpstr>Kapiteltrenner blau</vt:lpstr>
      <vt:lpstr>Kapiteltrenner schwarz</vt:lpstr>
      <vt:lpstr>oleObj</vt:lpstr>
      <vt:lpstr>Foodprint: From consumers to food citizens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Event EuroTeQ Collider 2022</dc:title>
  <dc:creator>ge96woc</dc:creator>
  <cp:lastModifiedBy>ge96woc</cp:lastModifiedBy>
  <cp:revision>13</cp:revision>
  <cp:lastPrinted>2015-07-30T14:04:45Z</cp:lastPrinted>
  <dcterms:created xsi:type="dcterms:W3CDTF">2022-03-16T10:54:14Z</dcterms:created>
  <dcterms:modified xsi:type="dcterms:W3CDTF">2022-03-28T11:50:31Z</dcterms:modified>
</cp:coreProperties>
</file>