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1"/>
  </p:notesMasterIdLst>
  <p:handoutMasterIdLst>
    <p:handoutMasterId r:id="rId12"/>
  </p:handoutMasterIdLst>
  <p:sldIdLst>
    <p:sldId id="256" r:id="rId7"/>
    <p:sldId id="375" r:id="rId8"/>
    <p:sldId id="376" r:id="rId9"/>
    <p:sldId id="377" r:id="rId10"/>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0064BD"/>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1154" autoAdjust="0"/>
  </p:normalViewPr>
  <p:slideViewPr>
    <p:cSldViewPr snapToGrid="0">
      <p:cViewPr varScale="1">
        <p:scale>
          <a:sx n="130" d="100"/>
          <a:sy n="130" d="100"/>
        </p:scale>
        <p:origin x="1056" y="184"/>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23/09/2022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23/09/2022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Hier kannst du kurz erklären, dass unser Projekt im Rahmen der TUMJA entstanden ist und das </a:t>
            </a:r>
            <a:r>
              <a:rPr lang="de-DE" dirty="0" err="1"/>
              <a:t>elecCalc</a:t>
            </a:r>
            <a:r>
              <a:rPr lang="de-DE" dirty="0"/>
              <a:t> das Hauptergebnis davon ist</a:t>
            </a:r>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1</a:t>
            </a:fld>
            <a:endParaRPr lang="en-GB"/>
          </a:p>
        </p:txBody>
      </p:sp>
    </p:spTree>
    <p:extLst>
      <p:ext uri="{BB962C8B-B14F-4D97-AF65-F5344CB8AC3E}">
        <p14:creationId xmlns:p14="http://schemas.microsoft.com/office/powerpoint/2010/main" val="11148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In Punkt 3: erklären, dass wir unser Projekt </a:t>
            </a:r>
            <a:r>
              <a:rPr lang="de-DE" dirty="0" err="1"/>
              <a:t>zB</a:t>
            </a:r>
            <a:r>
              <a:rPr lang="de-DE" dirty="0"/>
              <a:t> in ein anderes Hackathon integrieren können, sodass das Projekt auch nach dem </a:t>
            </a:r>
            <a:r>
              <a:rPr lang="de-DE" dirty="0" err="1"/>
              <a:t>EuroTeQathon</a:t>
            </a:r>
            <a:r>
              <a:rPr lang="de-DE" dirty="0"/>
              <a:t> weiter „am </a:t>
            </a:r>
            <a:r>
              <a:rPr lang="de-DE"/>
              <a:t>Leben“</a:t>
            </a:r>
            <a:endParaRPr lang="LID4096" dirty="0"/>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413319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a:xfrm>
            <a:off x="6774934" y="4854985"/>
            <a:ext cx="2052000" cy="273844"/>
          </a:xfrm>
          <a:prstGeom prst="rect">
            <a:avLst/>
          </a:prstGeom>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a:xfrm>
            <a:off x="1093333" y="4835411"/>
            <a:ext cx="5681601" cy="288515"/>
          </a:xfrm>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8" name="Picture 7" descr="A picture containing logo&#10;&#10;Description automatically generated">
            <a:extLst>
              <a:ext uri="{FF2B5EF4-FFF2-40B4-BE49-F238E27FC236}">
                <a16:creationId xmlns:a16="http://schemas.microsoft.com/office/drawing/2014/main" id="{AF1FB49A-900D-0D4F-B163-15653774C3C8}"/>
              </a:ext>
            </a:extLst>
          </p:cNvPr>
          <p:cNvPicPr>
            <a:picLocks noChangeAspect="1"/>
          </p:cNvPicPr>
          <p:nvPr userDrawn="1"/>
        </p:nvPicPr>
        <p:blipFill>
          <a:blip r:embed="rId2"/>
          <a:stretch>
            <a:fillRect/>
          </a:stretch>
        </p:blipFill>
        <p:spPr>
          <a:xfrm>
            <a:off x="319088" y="4370484"/>
            <a:ext cx="585145" cy="439906"/>
          </a:xfrm>
          <a:prstGeom prst="rect">
            <a:avLst/>
          </a:prstGeom>
        </p:spPr>
      </p:pic>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dirty="0"/>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itle slide with image">
    <p:bg>
      <p:bgPr>
        <a:gradFill>
          <a:gsLst>
            <a:gs pos="0">
              <a:schemeClr val="accent1"/>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15787978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026" name="oleObj" r:id="rId3" imgW="0" imgH="0" progId="TCLayout.ActiveDocument.1">
                  <p:embed/>
                </p:oleObj>
              </mc:Choice>
              <mc:Fallback>
                <p:oleObj name="oleObj" r:id="rId3" imgW="0" imgH="0" progId="TCLayout.ActiveDocument.1">
                  <p:embed/>
                  <p:pic>
                    <p:nvPicPr>
                      <p:cNvPr id="4" name="Objekt 3"/>
                      <p:cNvPicPr/>
                      <p:nvPr/>
                    </p:nvPicPr>
                    <p:blipFill>
                      <a:blip/>
                      <a:stretch/>
                    </p:blipFill>
                    <p:spPr bwMode="auto">
                      <a:xfrm>
                        <a:off x="1191" y="1191"/>
                        <a:ext cx="1190" cy="1190"/>
                      </a:xfrm>
                      <a:prstGeom prst="rect">
                        <a:avLst/>
                      </a:prstGeom>
                    </p:spPr>
                  </p:pic>
                </p:oleObj>
              </mc:Fallback>
            </mc:AlternateContent>
          </a:graphicData>
        </a:graphic>
      </p:graphicFrame>
      <p:sp>
        <p:nvSpPr>
          <p:cNvPr id="11" name="Bildplatzhalter 10"/>
          <p:cNvSpPr>
            <a:spLocks noGrp="1"/>
          </p:cNvSpPr>
          <p:nvPr>
            <p:ph type="pic" sz="quarter" idx="14" hasCustomPrompt="1"/>
          </p:nvPr>
        </p:nvSpPr>
        <p:spPr bwMode="auto">
          <a:xfrm>
            <a:off x="0" y="0"/>
            <a:ext cx="9144000" cy="5143500"/>
          </a:xfrm>
          <a:prstGeom prst="rect">
            <a:avLst/>
          </a:prstGeom>
          <a:solidFill>
            <a:srgbClr val="FFFFFF"/>
          </a:solidFill>
        </p:spPr>
        <p:txBody>
          <a:bodyPr bIns="720000" anchor="ctr"/>
          <a:lstStyle>
            <a:lvl1pPr marL="0" indent="0" algn="ctr">
              <a:buFont typeface="Arial"/>
              <a:buNone/>
              <a:defRPr>
                <a:solidFill>
                  <a:schemeClr val="bg1"/>
                </a:solidFill>
              </a:defRPr>
            </a:lvl1pPr>
          </a:lstStyle>
          <a:p>
            <a:pPr>
              <a:defRPr/>
            </a:pPr>
            <a:r>
              <a:rPr lang="en-GB"/>
              <a:t>Insert image</a:t>
            </a:r>
            <a:endParaRPr/>
          </a:p>
        </p:txBody>
      </p:sp>
      <p:sp>
        <p:nvSpPr>
          <p:cNvPr id="13" name="Textplatzhalter 12"/>
          <p:cNvSpPr>
            <a:spLocks noGrp="1"/>
          </p:cNvSpPr>
          <p:nvPr>
            <p:ph type="body" sz="quarter" idx="15" hasCustomPrompt="1"/>
          </p:nvPr>
        </p:nvSpPr>
        <p:spPr bwMode="auto">
          <a:xfrm>
            <a:off x="0" y="3183255"/>
            <a:ext cx="9144000" cy="1508760"/>
          </a:xfrm>
          <a:prstGeom prst="rect">
            <a:avLst/>
          </a:prstGeom>
          <a:solidFill>
            <a:srgbClr val="FFFFFF">
              <a:alpha val="95000"/>
            </a:srgbClr>
          </a:solidFill>
        </p:spPr>
        <p:txBody>
          <a:bodyPr/>
          <a:lstStyle>
            <a:lvl1pPr marL="0" indent="0">
              <a:buFont typeface="Arial"/>
              <a:buNone/>
              <a:defRPr/>
            </a:lvl1pPr>
          </a:lstStyle>
          <a:p>
            <a:pPr lvl="0">
              <a:defRPr/>
            </a:pPr>
            <a:r>
              <a:rPr lang="en-GB"/>
              <a:t> </a:t>
            </a:r>
            <a:endParaRPr/>
          </a:p>
        </p:txBody>
      </p:sp>
      <p:sp>
        <p:nvSpPr>
          <p:cNvPr id="55" name="Textplatzhalter 12"/>
          <p:cNvSpPr>
            <a:spLocks noGrp="1"/>
          </p:cNvSpPr>
          <p:nvPr>
            <p:ph type="body" sz="quarter" idx="17" hasCustomPrompt="1"/>
          </p:nvPr>
        </p:nvSpPr>
        <p:spPr bwMode="auto">
          <a:xfrm>
            <a:off x="0" y="4692015"/>
            <a:ext cx="9144000" cy="451485"/>
          </a:xfrm>
          <a:prstGeom prst="rect">
            <a:avLst/>
          </a:prstGeom>
          <a:solidFill>
            <a:schemeClr val="tx2"/>
          </a:solidFill>
        </p:spPr>
        <p:txBody>
          <a:bodyPr/>
          <a:lstStyle>
            <a:lvl1pPr marL="0" indent="0">
              <a:buFont typeface="Arial"/>
              <a:buNone/>
              <a:defRPr/>
            </a:lvl1pPr>
          </a:lstStyle>
          <a:p>
            <a:pPr lvl="0">
              <a:defRPr/>
            </a:pPr>
            <a:r>
              <a:rPr lang="en-GB"/>
              <a:t> </a:t>
            </a:r>
            <a:endParaRPr/>
          </a:p>
        </p:txBody>
      </p:sp>
      <p:sp>
        <p:nvSpPr>
          <p:cNvPr id="2" name="Titel 1"/>
          <p:cNvSpPr>
            <a:spLocks noGrp="1"/>
          </p:cNvSpPr>
          <p:nvPr>
            <p:ph type="title" hasCustomPrompt="1"/>
          </p:nvPr>
        </p:nvSpPr>
        <p:spPr bwMode="auto">
          <a:xfrm>
            <a:off x="389365" y="3435099"/>
            <a:ext cx="7159383" cy="747897"/>
          </a:xfrm>
        </p:spPr>
        <p:txBody>
          <a:bodyPr wrap="square" anchor="b">
            <a:noAutofit/>
          </a:bodyPr>
          <a:lstStyle>
            <a:lvl1pPr algn="l">
              <a:defRPr sz="2700">
                <a:solidFill>
                  <a:schemeClr val="tx1"/>
                </a:solidFill>
              </a:defRPr>
            </a:lvl1pPr>
          </a:lstStyle>
          <a:p>
            <a:pPr>
              <a:defRPr/>
            </a:pPr>
            <a:r>
              <a:rPr lang="en-GB"/>
              <a:t>Click to add title</a:t>
            </a:r>
            <a:br>
              <a:rPr lang="en-GB"/>
            </a:br>
            <a:r>
              <a:rPr lang="en-GB"/>
              <a:t>Click to add title</a:t>
            </a:r>
            <a:endParaRPr/>
          </a:p>
        </p:txBody>
      </p:sp>
      <p:sp>
        <p:nvSpPr>
          <p:cNvPr id="3" name="Datumsplatzhalter 2"/>
          <p:cNvSpPr>
            <a:spLocks noGrp="1"/>
          </p:cNvSpPr>
          <p:nvPr>
            <p:ph type="dt" sz="half" idx="10"/>
          </p:nvPr>
        </p:nvSpPr>
        <p:spPr bwMode="auto">
          <a:xfrm>
            <a:off x="7455467" y="4786313"/>
            <a:ext cx="1436307" cy="161583"/>
          </a:xfrm>
        </p:spPr>
        <p:txBody>
          <a:bodyPr wrap="none">
            <a:spAutoFit/>
          </a:bodyPr>
          <a:lstStyle>
            <a:lvl1pPr algn="r">
              <a:defRPr sz="1050">
                <a:solidFill>
                  <a:srgbClr val="FFFFFF"/>
                </a:solidFill>
              </a:defRPr>
            </a:lvl1pPr>
          </a:lstStyle>
          <a:p>
            <a:pPr>
              <a:defRPr/>
            </a:pPr>
            <a:fld id="{7C6CD245-19BC-40DC-9400-F80482E3856B}" type="datetime2">
              <a:rPr lang="en-GB"/>
              <a:t>Friday, 23 September 2022</a:t>
            </a:fld>
            <a:endParaRPr lang="en-GB"/>
          </a:p>
        </p:txBody>
      </p:sp>
      <p:sp>
        <p:nvSpPr>
          <p:cNvPr id="7" name="Textplatzhalter 6"/>
          <p:cNvSpPr>
            <a:spLocks noGrp="1"/>
          </p:cNvSpPr>
          <p:nvPr>
            <p:ph type="body" sz="quarter" idx="13" hasCustomPrompt="1"/>
          </p:nvPr>
        </p:nvSpPr>
        <p:spPr bwMode="auto">
          <a:xfrm>
            <a:off x="389365" y="4238531"/>
            <a:ext cx="7159383" cy="276999"/>
          </a:xfrm>
        </p:spPr>
        <p:txBody>
          <a:bodyPr wrap="square" anchor="t">
            <a:noAutofit/>
          </a:bodyPr>
          <a:lstStyle>
            <a:lvl1pPr marL="0" indent="0" algn="l">
              <a:buFont typeface="Arial"/>
              <a:buNone/>
              <a:defRPr sz="1800">
                <a:solidFill>
                  <a:schemeClr val="bg2"/>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Click to add title</a:t>
            </a:r>
            <a:endParaRPr/>
          </a:p>
        </p:txBody>
      </p:sp>
      <p:sp>
        <p:nvSpPr>
          <p:cNvPr id="45" name="Textplatzhalter 44"/>
          <p:cNvSpPr>
            <a:spLocks noGrp="1"/>
          </p:cNvSpPr>
          <p:nvPr>
            <p:ph type="body" sz="quarter" idx="18" hasCustomPrompt="1"/>
          </p:nvPr>
        </p:nvSpPr>
        <p:spPr bwMode="auto">
          <a:xfrm>
            <a:off x="389365" y="4789543"/>
            <a:ext cx="6792543" cy="158353"/>
          </a:xfrm>
        </p:spPr>
        <p:txBody>
          <a:bodyPr/>
          <a:lstStyle>
            <a:lvl1pPr marL="0" indent="0">
              <a:buFont typeface="Arial"/>
              <a:buNone/>
              <a:defRPr sz="1050">
                <a:solidFill>
                  <a:srgbClr val="FFFFFF"/>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Name Name Name Name</a:t>
            </a:r>
          </a:p>
        </p:txBody>
      </p:sp>
      <p:sp>
        <p:nvSpPr>
          <p:cNvPr id="66" name="Textplatzhalter 65"/>
          <p:cNvSpPr>
            <a:spLocks noGrp="1"/>
          </p:cNvSpPr>
          <p:nvPr>
            <p:ph type="body" sz="quarter" idx="19" hasCustomPrompt="1"/>
          </p:nvPr>
        </p:nvSpPr>
        <p:spPr bwMode="auto">
          <a:xfrm>
            <a:off x="7836693" y="3691312"/>
            <a:ext cx="1054076" cy="793067"/>
          </a:xfrm>
          <a:prstGeom prst="rect">
            <a:avLst/>
          </a:prstGeom>
          <a:blipFill>
            <a:blip r:embed="rId4"/>
            <a:stretch/>
          </a:blipFill>
        </p:spPr>
        <p:txBody>
          <a:bodyPr/>
          <a:lstStyle>
            <a:lvl1pPr marL="0" indent="0">
              <a:buFont typeface="Arial"/>
              <a:buNone/>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 </a:t>
            </a:r>
            <a:endParaRPr/>
          </a:p>
        </p:txBody>
      </p:sp>
      <p:sp>
        <p:nvSpPr>
          <p:cNvPr id="70" name="Textplatzhalter 69"/>
          <p:cNvSpPr>
            <a:spLocks noGrp="1"/>
          </p:cNvSpPr>
          <p:nvPr>
            <p:ph type="body" sz="quarter" idx="20" hasCustomPrompt="1"/>
          </p:nvPr>
        </p:nvSpPr>
        <p:spPr bwMode="auto">
          <a:xfrm>
            <a:off x="7908784" y="3043443"/>
            <a:ext cx="1235216" cy="92333"/>
          </a:xfrm>
        </p:spPr>
        <p:txBody>
          <a:bodyPr wrap="none" rIns="288000">
            <a:spAutoFit/>
          </a:bodyPr>
          <a:lstStyle>
            <a:lvl1pPr marL="0" indent="0" algn="r">
              <a:buFont typeface="Arial"/>
              <a:buNone/>
              <a:defRPr sz="600">
                <a:solidFill>
                  <a:schemeClr val="bg1">
                    <a:lumMod val="40000"/>
                    <a:lumOff val="60000"/>
                  </a:schemeClr>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Source: Photographer / Stock</a:t>
            </a:r>
            <a:endParaRPr/>
          </a:p>
        </p:txBody>
      </p:sp>
    </p:spTree>
    <p:extLst>
      <p:ext uri="{BB962C8B-B14F-4D97-AF65-F5344CB8AC3E}">
        <p14:creationId xmlns:p14="http://schemas.microsoft.com/office/powerpoint/2010/main" val="4220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wmf"/><Relationship Id="rId5" Type="http://schemas.openxmlformats.org/officeDocument/2006/relationships/slideLayout" Target="../slideLayouts/slideLayout8.xml"/><Relationship Id="rId10"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1047432" y="4840314"/>
            <a:ext cx="5727502" cy="288515"/>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FBF64AD-C047-AF44-92AB-B2396FFC9176}"/>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904233" y="4838411"/>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tx2"/>
                </a:solidFill>
                <a:latin typeface="+mn-lt"/>
              </a:rPr>
              <a:t>Professorship</a:t>
            </a:r>
            <a:r>
              <a:rPr lang="de-DE" sz="800" dirty="0">
                <a:solidFill>
                  <a:schemeClr val="tx2"/>
                </a:solidFill>
                <a:latin typeface="+mn-lt"/>
              </a:rPr>
              <a:t> </a:t>
            </a:r>
            <a:r>
              <a:rPr lang="de-DE" sz="800" dirty="0" err="1">
                <a:solidFill>
                  <a:schemeClr val="tx2"/>
                </a:solidFill>
                <a:latin typeface="+mn-lt"/>
              </a:rPr>
              <a:t>for</a:t>
            </a:r>
            <a:r>
              <a:rPr lang="de-DE" sz="800" dirty="0">
                <a:solidFill>
                  <a:schemeClr val="tx2"/>
                </a:solidFill>
                <a:latin typeface="+mn-lt"/>
              </a:rPr>
              <a:t> </a:t>
            </a:r>
            <a:r>
              <a:rPr lang="de-DE" sz="800" dirty="0" err="1">
                <a:solidFill>
                  <a:schemeClr val="tx2"/>
                </a:solidFill>
                <a:latin typeface="+mn-lt"/>
              </a:rPr>
              <a:t>Policy</a:t>
            </a:r>
            <a:r>
              <a:rPr lang="de-DE" sz="800" dirty="0">
                <a:solidFill>
                  <a:schemeClr val="tx2"/>
                </a:solidFill>
                <a:latin typeface="+mn-lt"/>
              </a:rPr>
              <a:t> Analysis</a:t>
            </a:r>
          </a:p>
          <a:p>
            <a:pPr>
              <a:lnSpc>
                <a:spcPts val="900"/>
              </a:lnSpc>
            </a:pPr>
            <a:r>
              <a:rPr lang="de-DE" sz="800" dirty="0">
                <a:solidFill>
                  <a:schemeClr val="tx2"/>
                </a:solidFill>
                <a:latin typeface="+mn-lt"/>
              </a:rPr>
              <a:t>TUM</a:t>
            </a:r>
            <a:r>
              <a:rPr lang="de-DE" sz="800" baseline="0" dirty="0">
                <a:solidFill>
                  <a:schemeClr val="tx2"/>
                </a:solidFill>
                <a:latin typeface="+mn-lt"/>
              </a:rPr>
              <a:t> School </a:t>
            </a:r>
            <a:r>
              <a:rPr lang="de-DE" sz="800" baseline="0" dirty="0" err="1">
                <a:solidFill>
                  <a:schemeClr val="tx2"/>
                </a:solidFill>
                <a:latin typeface="+mn-lt"/>
              </a:rPr>
              <a:t>of</a:t>
            </a:r>
            <a:r>
              <a:rPr lang="de-DE" sz="800" dirty="0">
                <a:solidFill>
                  <a:schemeClr val="tx2"/>
                </a:solidFill>
                <a:latin typeface="+mn-lt"/>
              </a:rPr>
              <a:t> </a:t>
            </a:r>
            <a:r>
              <a:rPr lang="de-DE" sz="800" dirty="0" err="1">
                <a:solidFill>
                  <a:schemeClr val="tx2"/>
                </a:solidFill>
                <a:latin typeface="+mn-lt"/>
              </a:rPr>
              <a:t>Social</a:t>
            </a:r>
            <a:r>
              <a:rPr lang="de-DE" sz="800" dirty="0">
                <a:solidFill>
                  <a:schemeClr val="tx2"/>
                </a:solidFill>
                <a:latin typeface="+mn-lt"/>
              </a:rPr>
              <a:t> </a:t>
            </a:r>
            <a:r>
              <a:rPr lang="de-DE" sz="800" dirty="0" err="1">
                <a:solidFill>
                  <a:schemeClr val="tx2"/>
                </a:solidFill>
                <a:latin typeface="+mn-lt"/>
              </a:rPr>
              <a:t>Sciences</a:t>
            </a:r>
            <a:r>
              <a:rPr lang="de-DE" sz="800" dirty="0">
                <a:solidFill>
                  <a:schemeClr val="tx2"/>
                </a:solidFill>
                <a:latin typeface="+mn-lt"/>
              </a:rPr>
              <a:t> </a:t>
            </a:r>
            <a:r>
              <a:rPr lang="de-DE" sz="800" dirty="0" err="1">
                <a:solidFill>
                  <a:schemeClr val="tx2"/>
                </a:solidFill>
                <a:latin typeface="+mn-lt"/>
              </a:rPr>
              <a:t>and</a:t>
            </a:r>
            <a:r>
              <a:rPr lang="de-DE" sz="800" dirty="0">
                <a:solidFill>
                  <a:schemeClr val="tx2"/>
                </a:solidFill>
                <a:latin typeface="+mn-lt"/>
              </a:rPr>
              <a:t> Technology</a:t>
            </a:r>
          </a:p>
          <a:p>
            <a:pPr>
              <a:lnSpc>
                <a:spcPts val="900"/>
              </a:lnSpc>
            </a:pPr>
            <a:r>
              <a:rPr lang="de-DE" sz="800" dirty="0">
                <a:solidFill>
                  <a:schemeClr val="tx2"/>
                </a:solidFill>
                <a:latin typeface="+mn-lt"/>
              </a:rPr>
              <a:t>Technical University </a:t>
            </a:r>
            <a:r>
              <a:rPr lang="de-DE" sz="800" dirty="0" err="1">
                <a:solidFill>
                  <a:schemeClr val="tx2"/>
                </a:solidFill>
                <a:latin typeface="+mn-lt"/>
              </a:rPr>
              <a:t>of</a:t>
            </a:r>
            <a:r>
              <a:rPr lang="de-DE" sz="800" baseline="0" dirty="0">
                <a:solidFill>
                  <a:schemeClr val="tx2"/>
                </a:solidFill>
                <a:latin typeface="+mn-lt"/>
              </a:rPr>
              <a:t> </a:t>
            </a:r>
            <a:r>
              <a:rPr lang="de-DE" sz="800" baseline="0" dirty="0" err="1">
                <a:solidFill>
                  <a:schemeClr val="tx2"/>
                </a:solidFill>
                <a:latin typeface="+mn-lt"/>
              </a:rPr>
              <a:t>Munich</a:t>
            </a:r>
            <a:endParaRPr lang="de-DE" sz="800" dirty="0">
              <a:solidFill>
                <a:schemeClr val="tx2"/>
              </a:solidFill>
              <a:latin typeface="+mn-lt"/>
            </a:endParaRPr>
          </a:p>
        </p:txBody>
      </p:sp>
      <p:pic>
        <p:nvPicPr>
          <p:cNvPr id="6" name="Picture 5" descr="A picture containing logo&#10;&#10;Description automatically generated">
            <a:extLst>
              <a:ext uri="{FF2B5EF4-FFF2-40B4-BE49-F238E27FC236}">
                <a16:creationId xmlns:a16="http://schemas.microsoft.com/office/drawing/2014/main" id="{FACEE7BA-8B57-4A4C-A9DE-E409FAA319CE}"/>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1"/>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904233" y="4869656"/>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Picture 6" descr="A picture containing logo&#10;&#10;Description automatically generated">
            <a:extLst>
              <a:ext uri="{FF2B5EF4-FFF2-40B4-BE49-F238E27FC236}">
                <a16:creationId xmlns:a16="http://schemas.microsoft.com/office/drawing/2014/main" id="{DE0DEFB2-86EA-8B44-8911-BFC5A3588858}"/>
              </a:ext>
            </a:extLst>
          </p:cNvPr>
          <p:cNvPicPr>
            <a:picLocks noChangeAspect="1"/>
          </p:cNvPicPr>
          <p:nvPr userDrawn="1"/>
        </p:nvPicPr>
        <p:blipFill>
          <a:blip r:embed="rId12"/>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 id="2147483713" r:id="rId9"/>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3.bin"/><Relationship Id="rId7"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hyperlink" Target="https://electum.ja.tum.de/" TargetMode="Externa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jp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2.xml"/><Relationship Id="rId7" Type="http://schemas.openxmlformats.org/officeDocument/2006/relationships/hyperlink" Target="http://doi.org/10.1088/2515-7620/ac77df" TargetMode="Externa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jpeg"/><Relationship Id="rId4" Type="http://schemas.openxmlformats.org/officeDocument/2006/relationships/oleObject" Target="../embeddings/oleObject5.bin"/><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2050" name="oleObj" r:id="rId4" imgW="0" imgH="0" progId="TCLayout.ActiveDocument.1">
                  <p:embed/>
                </p:oleObj>
              </mc:Choice>
              <mc:Fallback>
                <p:oleObj name="oleObj" r:id="rId4" imgW="0" imgH="0" progId="TCLayout.ActiveDocument.1">
                  <p:embed/>
                  <p:pic>
                    <p:nvPicPr>
                      <p:cNvPr id="2" name="Objekt 1"/>
                      <p:cNvPicPr/>
                      <p:nvPr/>
                    </p:nvPicPr>
                    <p:blipFill>
                      <a:blip r:embed="rId5"/>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1191" y="92868"/>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US" dirty="0"/>
              <a:t>Tuesday, September 27,</a:t>
            </a:r>
            <a:r>
              <a:rPr lang="en-GB" dirty="0"/>
              <a:t> 2022</a:t>
            </a:r>
          </a:p>
        </p:txBody>
      </p:sp>
      <p:sp>
        <p:nvSpPr>
          <p:cNvPr id="18" name="Text Placeholder 17"/>
          <p:cNvSpPr>
            <a:spLocks noGrp="1"/>
          </p:cNvSpPr>
          <p:nvPr>
            <p:ph type="body" sz="quarter" idx="18"/>
          </p:nvPr>
        </p:nvSpPr>
        <p:spPr bwMode="auto">
          <a:xfrm>
            <a:off x="389365" y="4789543"/>
            <a:ext cx="6792543" cy="575131"/>
          </a:xfrm>
        </p:spPr>
        <p:txBody>
          <a:bodyPr>
            <a:noAutofit/>
          </a:bodyPr>
          <a:lstStyle/>
          <a:p>
            <a:pPr>
              <a:defRPr/>
            </a:pPr>
            <a:r>
              <a:rPr lang="en-ZA" sz="1000" dirty="0" err="1"/>
              <a:t>elecTUM</a:t>
            </a:r>
            <a:r>
              <a:rPr lang="en-ZA" sz="1000" dirty="0"/>
              <a:t> – Represented by </a:t>
            </a:r>
            <a:r>
              <a:rPr lang="en-US" sz="1000" dirty="0"/>
              <a:t>Catherine Koch and </a:t>
            </a:r>
            <a:r>
              <a:rPr lang="en-ZA" sz="1000" dirty="0"/>
              <a:t>Alexander </a:t>
            </a:r>
            <a:r>
              <a:rPr lang="en-ZA" sz="1000" dirty="0" err="1"/>
              <a:t>Holas</a:t>
            </a:r>
            <a:endParaRPr lang="en-ZA" sz="1000" dirty="0"/>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dirty="0"/>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6"/>
          <a:stretch>
            <a:fillRect/>
          </a:stretch>
        </p:blipFill>
        <p:spPr bwMode="auto">
          <a:xfrm>
            <a:off x="8213558" y="324686"/>
            <a:ext cx="611352" cy="322199"/>
          </a:xfrm>
          <a:prstGeom prst="rect">
            <a:avLst/>
          </a:prstGeom>
        </p:spPr>
      </p:pic>
      <p:sp>
        <p:nvSpPr>
          <p:cNvPr id="11" name="Titel 2">
            <a:extLst>
              <a:ext uri="{FF2B5EF4-FFF2-40B4-BE49-F238E27FC236}">
                <a16:creationId xmlns:a16="http://schemas.microsoft.com/office/drawing/2014/main" id="{6FE86446-C0AA-48D5-8DAA-3EFB0CDE2745}"/>
              </a:ext>
            </a:extLst>
          </p:cNvPr>
          <p:cNvSpPr txBox="1">
            <a:spLocks/>
          </p:cNvSpPr>
          <p:nvPr/>
        </p:nvSpPr>
        <p:spPr bwMode="auto">
          <a:xfrm>
            <a:off x="283273" y="114338"/>
            <a:ext cx="8508999" cy="567452"/>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Who are we?</a:t>
            </a:r>
            <a:endParaRPr lang="en-US" sz="2000" b="1" i="1" strike="noStrike" spc="-1" dirty="0">
              <a:solidFill>
                <a:srgbClr val="0064BD"/>
              </a:solidFill>
              <a:latin typeface="Arial"/>
            </a:endParaRPr>
          </a:p>
        </p:txBody>
      </p:sp>
      <p:pic>
        <p:nvPicPr>
          <p:cNvPr id="4" name="Picture 3">
            <a:extLst>
              <a:ext uri="{FF2B5EF4-FFF2-40B4-BE49-F238E27FC236}">
                <a16:creationId xmlns:a16="http://schemas.microsoft.com/office/drawing/2014/main" id="{463B5C6E-6FA4-4DA8-86F2-8FF450AE0CE3}"/>
              </a:ext>
            </a:extLst>
          </p:cNvPr>
          <p:cNvPicPr>
            <a:picLocks noChangeAspect="1"/>
          </p:cNvPicPr>
          <p:nvPr/>
        </p:nvPicPr>
        <p:blipFill>
          <a:blip r:embed="rId7"/>
          <a:stretch>
            <a:fillRect/>
          </a:stretch>
        </p:blipFill>
        <p:spPr>
          <a:xfrm>
            <a:off x="3932985" y="1464835"/>
            <a:ext cx="3910885" cy="2213829"/>
          </a:xfrm>
          <a:prstGeom prst="rect">
            <a:avLst/>
          </a:prstGeom>
        </p:spPr>
      </p:pic>
      <p:pic>
        <p:nvPicPr>
          <p:cNvPr id="14" name="Picture Placeholder 10" descr="Graphical user interface, text, application, chat or text message&#10;&#10;Description automatically generated">
            <a:extLst>
              <a:ext uri="{FF2B5EF4-FFF2-40B4-BE49-F238E27FC236}">
                <a16:creationId xmlns:a16="http://schemas.microsoft.com/office/drawing/2014/main" id="{F5B380E4-0F53-410E-95E1-61183D7A65FC}"/>
              </a:ext>
            </a:extLst>
          </p:cNvPr>
          <p:cNvPicPr>
            <a:picLocks noChangeAspect="1"/>
          </p:cNvPicPr>
          <p:nvPr/>
        </p:nvPicPr>
        <p:blipFill>
          <a:blip r:embed="rId8"/>
          <a:srcRect t="9985" b="9985"/>
          <a:stretch>
            <a:fillRect/>
          </a:stretch>
        </p:blipFill>
        <p:spPr bwMode="auto">
          <a:xfrm>
            <a:off x="723468" y="1611896"/>
            <a:ext cx="2125345" cy="1195505"/>
          </a:xfrm>
          <a:prstGeom prst="rect">
            <a:avLst/>
          </a:prstGeom>
          <a:solidFill>
            <a:srgbClr val="FFFFFF"/>
          </a:solidFill>
        </p:spPr>
      </p:pic>
      <p:pic>
        <p:nvPicPr>
          <p:cNvPr id="16" name="Picture 15">
            <a:extLst>
              <a:ext uri="{FF2B5EF4-FFF2-40B4-BE49-F238E27FC236}">
                <a16:creationId xmlns:a16="http://schemas.microsoft.com/office/drawing/2014/main" id="{A145A12E-3784-4923-9BC1-4C51B70DA281}"/>
              </a:ext>
            </a:extLst>
          </p:cNvPr>
          <p:cNvPicPr/>
          <p:nvPr/>
        </p:nvPicPr>
        <p:blipFill>
          <a:blip r:embed="rId9"/>
          <a:stretch/>
        </p:blipFill>
        <p:spPr bwMode="auto">
          <a:xfrm>
            <a:off x="1156075" y="2918296"/>
            <a:ext cx="1260129" cy="434960"/>
          </a:xfrm>
          <a:prstGeom prst="rect">
            <a:avLst/>
          </a:prstGeom>
          <a:ln w="0">
            <a:noFill/>
          </a:ln>
        </p:spPr>
      </p:pic>
      <p:sp>
        <p:nvSpPr>
          <p:cNvPr id="5" name="Arrow: Right 4">
            <a:extLst>
              <a:ext uri="{FF2B5EF4-FFF2-40B4-BE49-F238E27FC236}">
                <a16:creationId xmlns:a16="http://schemas.microsoft.com/office/drawing/2014/main" id="{A9D8D4A4-F19B-47A4-9D32-9896BD4CC3DA}"/>
              </a:ext>
            </a:extLst>
          </p:cNvPr>
          <p:cNvSpPr/>
          <p:nvPr/>
        </p:nvSpPr>
        <p:spPr>
          <a:xfrm>
            <a:off x="2849217" y="2311085"/>
            <a:ext cx="928236" cy="50891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LID409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3074"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1590" y="88329"/>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t>
            </a:r>
            <a:r>
              <a:rPr lang="en-US" sz="1000" dirty="0"/>
              <a:t>Catherine Koch and A</a:t>
            </a:r>
            <a:r>
              <a:rPr lang="en-ZA" sz="1000" dirty="0" err="1"/>
              <a:t>lexander</a:t>
            </a:r>
            <a:r>
              <a:rPr lang="en-ZA" sz="1000" dirty="0"/>
              <a:t> </a:t>
            </a:r>
            <a:r>
              <a:rPr lang="en-ZA" sz="1000" dirty="0" err="1"/>
              <a:t>Holas</a:t>
            </a:r>
            <a:endParaRPr lang="en-ZA" sz="1000" dirty="0"/>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224258"/>
            <a:ext cx="8574274" cy="2927230"/>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400" b="1" dirty="0"/>
              <a:t>Problem </a:t>
            </a:r>
            <a:r>
              <a:rPr lang="en-US" sz="1400" b="1" dirty="0"/>
              <a:t>definition</a:t>
            </a:r>
            <a:r>
              <a:rPr lang="de-DE" sz="1400" b="1" dirty="0"/>
              <a:t>: </a:t>
            </a:r>
          </a:p>
          <a:p>
            <a:r>
              <a:rPr lang="en-US" sz="1400" b="0" strike="noStrike" spc="-1" dirty="0">
                <a:solidFill>
                  <a:srgbClr val="A6A6A6"/>
                </a:solidFill>
                <a:latin typeface="Arial"/>
              </a:rPr>
              <a:t>The pandemic has changed the way lectures are held at universities. How do these changes impact the energy consumption of lectures and how can hybrid formats be used to improve the energy efficiency of lectures?</a:t>
            </a:r>
            <a:endParaRPr lang="en-US" sz="1400" b="0" strike="noStrike" spc="-1" dirty="0">
              <a:latin typeface="Arial"/>
            </a:endParaRPr>
          </a:p>
          <a:p>
            <a:endParaRPr lang="de-DE" sz="1400" dirty="0"/>
          </a:p>
          <a:p>
            <a:pPr>
              <a:lnSpc>
                <a:spcPct val="100000"/>
              </a:lnSpc>
              <a:buNone/>
            </a:pPr>
            <a:r>
              <a:rPr lang="en-US" sz="1400" b="1" dirty="0"/>
              <a:t>Waste-Challenge: </a:t>
            </a:r>
          </a:p>
          <a:p>
            <a:pPr>
              <a:lnSpc>
                <a:spcPct val="100000"/>
              </a:lnSpc>
              <a:buNone/>
            </a:pPr>
            <a:r>
              <a:rPr lang="en-US" sz="1400" b="0" strike="noStrike" spc="-1" dirty="0">
                <a:solidFill>
                  <a:srgbClr val="999999"/>
                </a:solidFill>
                <a:latin typeface="Arial"/>
              </a:rPr>
              <a:t>Expand or redesign our </a:t>
            </a:r>
            <a:r>
              <a:rPr lang="en-US" sz="1400" b="0" strike="noStrike" spc="-1" dirty="0" err="1">
                <a:solidFill>
                  <a:srgbClr val="999999"/>
                </a:solidFill>
                <a:latin typeface="Arial"/>
              </a:rPr>
              <a:t>elecCalc</a:t>
            </a:r>
            <a:r>
              <a:rPr lang="en-US" sz="1400" b="0" strike="noStrike" spc="-1" dirty="0">
                <a:solidFill>
                  <a:srgbClr val="999999"/>
                </a:solidFill>
                <a:latin typeface="Arial"/>
              </a:rPr>
              <a:t> toolkit (</a:t>
            </a:r>
            <a:r>
              <a:rPr lang="en-US" sz="1400" b="0" strike="noStrike" spc="-1" dirty="0">
                <a:latin typeface="Arial"/>
                <a:hlinkClick r:id="rId6">
                  <a:extLst>
                    <a:ext uri="{A12FA001-AC4F-418D-AE19-62706E023703}">
                      <ahyp:hlinkClr xmlns:ahyp="http://schemas.microsoft.com/office/drawing/2018/hyperlinkcolor" val="tx"/>
                    </a:ext>
                  </a:extLst>
                </a:hlinkClick>
              </a:rPr>
              <a:t>https://electum.ja.tum.de</a:t>
            </a:r>
            <a:r>
              <a:rPr lang="en-US" sz="1400" b="0" strike="noStrike" spc="-1" dirty="0">
                <a:solidFill>
                  <a:srgbClr val="999999"/>
                </a:solidFill>
                <a:latin typeface="Arial"/>
              </a:rPr>
              <a:t>) to be a useful calculator to plan energy-efficient lecture schedules, hence minimizing their energy waste:</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Da</a:t>
            </a:r>
            <a:r>
              <a:rPr lang="en-US" sz="1400" spc="-1" dirty="0">
                <a:solidFill>
                  <a:srgbClr val="999999"/>
                </a:solidFill>
                <a:latin typeface="Arial"/>
              </a:rPr>
              <a:t>tabase</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UI/UX</a:t>
            </a:r>
          </a:p>
          <a:p>
            <a:pPr marL="285750" indent="-285750">
              <a:lnSpc>
                <a:spcPct val="100000"/>
              </a:lnSpc>
              <a:buFont typeface="Arial" panose="020B0604020202020204" pitchFamily="34" charset="0"/>
              <a:buChar char="•"/>
            </a:pPr>
            <a:r>
              <a:rPr lang="en-US" sz="1400" spc="-1" dirty="0">
                <a:solidFill>
                  <a:srgbClr val="999999"/>
                </a:solidFill>
                <a:latin typeface="Arial"/>
              </a:rPr>
              <a:t>Statistical model</a:t>
            </a:r>
          </a:p>
          <a:p>
            <a:pPr marL="285750" indent="-285750">
              <a:lnSpc>
                <a:spcPct val="100000"/>
              </a:lnSpc>
              <a:buFont typeface="Arial" panose="020B0604020202020204" pitchFamily="34" charset="0"/>
              <a:buChar char="•"/>
            </a:pPr>
            <a:r>
              <a:rPr lang="en-US" sz="1400" b="0" strike="noStrike" spc="-1" dirty="0">
                <a:solidFill>
                  <a:srgbClr val="999999"/>
                </a:solidFill>
                <a:latin typeface="Arial"/>
              </a:rPr>
              <a:t>…</a:t>
            </a:r>
          </a:p>
          <a:p>
            <a:endParaRPr lang="en-US" sz="14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83273" y="172003"/>
            <a:ext cx="7775787" cy="839631"/>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Challenge: Shaping the universities of tomorrow by optimizing the energy efficiency of lectures</a:t>
            </a:r>
            <a:endParaRPr lang="en-US" sz="2000" b="1" i="1" strike="noStrike" spc="-1" dirty="0">
              <a:solidFill>
                <a:srgbClr val="0064BD"/>
              </a:solidFill>
              <a:latin typeface="Arial"/>
            </a:endParaRPr>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1AB69968-9570-4CF9-9D09-1EE83439B1DA}"/>
              </a:ext>
            </a:extLst>
          </p:cNvPr>
          <p:cNvPicPr>
            <a:picLocks noChangeAspect="1"/>
          </p:cNvPicPr>
          <p:nvPr/>
        </p:nvPicPr>
        <p:blipFill>
          <a:blip r:embed="rId7"/>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10DA424F-88DE-4366-8702-4EB83CCD5D85}"/>
              </a:ext>
            </a:extLst>
          </p:cNvPr>
          <p:cNvPicPr/>
          <p:nvPr/>
        </p:nvPicPr>
        <p:blipFill>
          <a:blip r:embed="rId8"/>
          <a:stretch/>
        </p:blipFill>
        <p:spPr bwMode="auto">
          <a:xfrm>
            <a:off x="6237929" y="4096598"/>
            <a:ext cx="1575707" cy="543888"/>
          </a:xfrm>
          <a:prstGeom prst="rect">
            <a:avLst/>
          </a:prstGeom>
          <a:ln w="0">
            <a:noFill/>
          </a:ln>
        </p:spPr>
      </p:pic>
    </p:spTree>
    <p:extLst>
      <p:ext uri="{BB962C8B-B14F-4D97-AF65-F5344CB8AC3E}">
        <p14:creationId xmlns:p14="http://schemas.microsoft.com/office/powerpoint/2010/main" val="132917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4098"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97106"/>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t>
            </a:r>
            <a:r>
              <a:rPr lang="en-US" sz="1000" dirty="0"/>
              <a:t>Catherine Koch and </a:t>
            </a:r>
            <a:r>
              <a:rPr lang="en-ZA" sz="1000" dirty="0"/>
              <a:t>Alexander </a:t>
            </a:r>
            <a:r>
              <a:rPr lang="en-ZA" sz="1000" dirty="0" err="1"/>
              <a:t>Holas</a:t>
            </a:r>
            <a:endParaRPr lang="en-ZA" sz="1000" dirty="0"/>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175634"/>
            <a:ext cx="8574274" cy="3090458"/>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Desired Impact:</a:t>
            </a:r>
            <a:r>
              <a:rPr lang="en-DE" sz="1400" b="1" dirty="0"/>
              <a:t> </a:t>
            </a:r>
            <a:endParaRPr lang="de-DE" sz="1400" b="1" dirty="0"/>
          </a:p>
          <a:p>
            <a:r>
              <a:rPr lang="en-DE" sz="1400" b="0" strike="noStrike" spc="-1" dirty="0">
                <a:solidFill>
                  <a:srgbClr val="A6A6A6"/>
                </a:solidFill>
                <a:latin typeface="Arial"/>
              </a:rPr>
              <a:t>Provide an easy to use, yet reliable tool</a:t>
            </a:r>
            <a:r>
              <a:rPr lang="de-DE" sz="1400" b="0" strike="noStrike" spc="-1" dirty="0">
                <a:solidFill>
                  <a:srgbClr val="A6A6A6"/>
                </a:solidFill>
                <a:latin typeface="Arial"/>
              </a:rPr>
              <a:t>,</a:t>
            </a:r>
            <a:r>
              <a:rPr lang="en-DE" sz="1400" b="0" strike="noStrike" spc="-1" dirty="0">
                <a:solidFill>
                  <a:srgbClr val="A6A6A6"/>
                </a:solidFill>
                <a:latin typeface="Arial"/>
              </a:rPr>
              <a:t> to explore the energy consumption of lectures and use this information to optimize the way lectures are planned at universities</a:t>
            </a:r>
            <a:r>
              <a:rPr lang="de-DE" sz="1400" b="0" strike="noStrike" spc="-1" dirty="0">
                <a:solidFill>
                  <a:srgbClr val="A6A6A6"/>
                </a:solidFill>
                <a:latin typeface="Arial"/>
              </a:rPr>
              <a:t>.</a:t>
            </a:r>
            <a:endParaRPr lang="en-US" sz="1400" b="0" strike="noStrike" spc="-1" dirty="0">
              <a:solidFill>
                <a:schemeClr val="bg1">
                  <a:lumMod val="65000"/>
                </a:schemeClr>
              </a:solidFill>
              <a:latin typeface="Arial"/>
            </a:endParaRPr>
          </a:p>
          <a:p>
            <a:endParaRPr lang="en-US" sz="1400" b="1" dirty="0"/>
          </a:p>
          <a:p>
            <a:r>
              <a:rPr lang="en-US" sz="1400" b="1" dirty="0"/>
              <a:t>Skills recommended: </a:t>
            </a: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Background in statistics and skills in web-development are useful</a:t>
            </a: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Familiarity with Python</a:t>
            </a:r>
          </a:p>
          <a:p>
            <a:pPr marL="216000" indent="-216000">
              <a:lnSpc>
                <a:spcPct val="100000"/>
              </a:lnSpc>
              <a:buClr>
                <a:srgbClr val="A6A6A6"/>
              </a:buClr>
              <a:buFont typeface="Wingdings" charset="2"/>
              <a:buChar char=""/>
            </a:pPr>
            <a:endParaRPr lang="de-DE" sz="1400" b="1" dirty="0"/>
          </a:p>
          <a:p>
            <a:r>
              <a:rPr lang="en-US" sz="1400" b="1" dirty="0"/>
              <a:t>Relevant considerations for the challenge/theme: </a:t>
            </a:r>
            <a:endParaRPr lang="en-DE" sz="1400" dirty="0"/>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Find a middle ground between complexity and </a:t>
            </a:r>
            <a:r>
              <a:rPr lang="en-US" sz="1400" spc="-1" dirty="0">
                <a:solidFill>
                  <a:srgbClr val="A6A6A6"/>
                </a:solidFill>
                <a:latin typeface="Arial"/>
              </a:rPr>
              <a:t>usability </a:t>
            </a:r>
            <a:endParaRPr lang="en-US" sz="1400" b="0" strike="noStrike" spc="-1" dirty="0">
              <a:latin typeface="Arial"/>
            </a:endParaRP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This is a multi-faceted problem: data, statistics, web-development, marketing, etc. A clear focus on one area should be set</a:t>
            </a:r>
            <a:endParaRPr lang="en-US" sz="1400" b="0" strike="noStrike" spc="-1" dirty="0">
              <a:latin typeface="Arial"/>
            </a:endParaRPr>
          </a:p>
          <a:p>
            <a:pPr marL="171450" indent="-171450">
              <a:lnSpc>
                <a:spcPct val="100000"/>
              </a:lnSpc>
              <a:buClr>
                <a:srgbClr val="A6A6A6"/>
              </a:buClr>
              <a:buFont typeface="Arial" panose="020B0604020202020204" pitchFamily="34" charset="0"/>
              <a:buChar char="•"/>
            </a:pPr>
            <a:r>
              <a:rPr lang="en-US" sz="1400" b="0" strike="noStrike" spc="-1" dirty="0">
                <a:solidFill>
                  <a:srgbClr val="A6A6A6"/>
                </a:solidFill>
                <a:latin typeface="Arial"/>
              </a:rPr>
              <a:t>Current implementation is GPLv2-licensed</a:t>
            </a:r>
            <a:endParaRPr lang="en-US" sz="1400" b="0" strike="noStrike" spc="-1" dirty="0">
              <a:latin typeface="Arial"/>
            </a:endParaRPr>
          </a:p>
          <a:p>
            <a:endParaRPr lang="en-DE" sz="1200" b="1" dirty="0"/>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CEE1E15C-A411-4784-BCBE-978AA3CD8AFA}"/>
              </a:ext>
            </a:extLst>
          </p:cNvPr>
          <p:cNvPicPr>
            <a:picLocks noChangeAspect="1"/>
          </p:cNvPicPr>
          <p:nvPr/>
        </p:nvPicPr>
        <p:blipFill>
          <a:blip r:embed="rId6"/>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42ADC084-785A-488F-9AE5-8ECF5AA21956}"/>
              </a:ext>
            </a:extLst>
          </p:cNvPr>
          <p:cNvPicPr/>
          <p:nvPr/>
        </p:nvPicPr>
        <p:blipFill>
          <a:blip r:embed="rId7"/>
          <a:stretch/>
        </p:blipFill>
        <p:spPr>
          <a:xfrm>
            <a:off x="6237929" y="4096598"/>
            <a:ext cx="1575707" cy="543888"/>
          </a:xfrm>
          <a:prstGeom prst="rect">
            <a:avLst/>
          </a:prstGeom>
          <a:ln w="0">
            <a:noFill/>
          </a:ln>
        </p:spPr>
      </p:pic>
      <p:sp>
        <p:nvSpPr>
          <p:cNvPr id="23" name="Titel 2">
            <a:extLst>
              <a:ext uri="{FF2B5EF4-FFF2-40B4-BE49-F238E27FC236}">
                <a16:creationId xmlns:a16="http://schemas.microsoft.com/office/drawing/2014/main" id="{5FBA5959-2EA2-465B-8AE9-F9ED295C68C6}"/>
              </a:ext>
            </a:extLst>
          </p:cNvPr>
          <p:cNvSpPr txBox="1">
            <a:spLocks/>
          </p:cNvSpPr>
          <p:nvPr/>
        </p:nvSpPr>
        <p:spPr bwMode="auto">
          <a:xfrm>
            <a:off x="283273" y="172003"/>
            <a:ext cx="7818641" cy="839631"/>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Challenge: Shaping the universities of tomorrow by optimizing the energy efficiency of lectures</a:t>
            </a:r>
            <a:endParaRPr lang="en-US" sz="2000" b="1" i="1" strike="noStrike" spc="-1" dirty="0">
              <a:solidFill>
                <a:srgbClr val="0064BD"/>
              </a:solidFill>
              <a:latin typeface="Arial"/>
            </a:endParaRPr>
          </a:p>
        </p:txBody>
      </p:sp>
    </p:spTree>
    <p:extLst>
      <p:ext uri="{BB962C8B-B14F-4D97-AF65-F5344CB8AC3E}">
        <p14:creationId xmlns:p14="http://schemas.microsoft.com/office/powerpoint/2010/main" val="303476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5122" name="oleObj" r:id="rId4" imgW="0" imgH="0" progId="TCLayout.ActiveDocument.1">
                  <p:embed/>
                </p:oleObj>
              </mc:Choice>
              <mc:Fallback>
                <p:oleObj name="oleObj" r:id="rId4" imgW="0" imgH="0" progId="TCLayout.ActiveDocument.1">
                  <p:embed/>
                  <p:pic>
                    <p:nvPicPr>
                      <p:cNvPr id="2" name="Objekt 1"/>
                      <p:cNvPicPr/>
                      <p:nvPr/>
                    </p:nvPicPr>
                    <p:blipFill>
                      <a:blip r:embed="rId5"/>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10219"/>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dirty="0">
                <a:solidFill>
                  <a:schemeClr val="bg1">
                    <a:lumMod val="65000"/>
                  </a:schemeClr>
                </a:solidFill>
              </a:rPr>
              <a:t>Energy</a:t>
            </a: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err="1"/>
              <a:t>elecTUM</a:t>
            </a:r>
            <a:r>
              <a:rPr lang="en-ZA" sz="1000" dirty="0"/>
              <a:t> – Represented by </a:t>
            </a:r>
            <a:r>
              <a:rPr lang="en-US" sz="1000" dirty="0"/>
              <a:t>Catherine Koch and Ale</a:t>
            </a:r>
            <a:r>
              <a:rPr lang="en-ZA" sz="1000" dirty="0" err="1"/>
              <a:t>xander</a:t>
            </a:r>
            <a:r>
              <a:rPr lang="en-ZA" sz="1000" dirty="0"/>
              <a:t> </a:t>
            </a:r>
            <a:r>
              <a:rPr lang="en-ZA" sz="1000" dirty="0" err="1"/>
              <a:t>Holas</a:t>
            </a:r>
            <a:endParaRPr lang="en-ZA" sz="1000" dirty="0"/>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6"/>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283273" y="1113849"/>
            <a:ext cx="7930285" cy="3090458"/>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With our challenge, you can:</a:t>
            </a:r>
            <a:endParaRPr lang="en-US" sz="1400" dirty="0">
              <a:solidFill>
                <a:srgbClr val="999999"/>
              </a:solidFill>
            </a:endParaRPr>
          </a:p>
          <a:p>
            <a:pPr marL="171450" indent="-171450">
              <a:buFont typeface="Arial" panose="020B0604020202020204" pitchFamily="34" charset="0"/>
              <a:buChar char="•"/>
            </a:pPr>
            <a:r>
              <a:rPr lang="en-US" sz="1400" dirty="0">
                <a:solidFill>
                  <a:srgbClr val="999999"/>
                </a:solidFill>
              </a:rPr>
              <a:t>Freely choose in what area you want to work: e.g., </a:t>
            </a:r>
            <a:r>
              <a:rPr lang="en-US" sz="1400" b="0" strike="noStrike" spc="-1" dirty="0">
                <a:solidFill>
                  <a:srgbClr val="A6A6A6"/>
                </a:solidFill>
                <a:latin typeface="Arial"/>
              </a:rPr>
              <a:t>data, statistics, or web-development</a:t>
            </a:r>
            <a:endParaRPr lang="en-US" sz="1400" dirty="0">
              <a:solidFill>
                <a:srgbClr val="999999"/>
              </a:solidFill>
            </a:endParaRPr>
          </a:p>
          <a:p>
            <a:pPr marL="171450" indent="-171450">
              <a:buFont typeface="Arial" panose="020B0604020202020204" pitchFamily="34" charset="0"/>
              <a:buChar char="•"/>
            </a:pPr>
            <a:r>
              <a:rPr lang="en-US" sz="1400" dirty="0">
                <a:solidFill>
                  <a:srgbClr val="999999"/>
                </a:solidFill>
              </a:rPr>
              <a:t>Work on a pre-existing project, hence profiting from our experience and base work</a:t>
            </a:r>
          </a:p>
          <a:p>
            <a:pPr marL="171450" indent="-171450">
              <a:buFont typeface="Arial" panose="020B0604020202020204" pitchFamily="34" charset="0"/>
              <a:buChar char="•"/>
            </a:pPr>
            <a:r>
              <a:rPr lang="en-US" sz="1400" dirty="0">
                <a:solidFill>
                  <a:srgbClr val="999999"/>
                </a:solidFill>
              </a:rPr>
              <a:t>Continue a project that started among TUM students for TUM students</a:t>
            </a:r>
          </a:p>
          <a:p>
            <a:pPr marL="171450" indent="-171450">
              <a:buFont typeface="Arial" panose="020B0604020202020204" pitchFamily="34" charset="0"/>
              <a:buChar char="•"/>
            </a:pPr>
            <a:r>
              <a:rPr lang="en-US" sz="1400" dirty="0">
                <a:solidFill>
                  <a:srgbClr val="999999"/>
                </a:solidFill>
              </a:rPr>
              <a:t>Work on a project that can be further expanded and, in the future, have an impact on the whole university</a:t>
            </a:r>
          </a:p>
          <a:p>
            <a:endParaRPr lang="en-US" sz="1400" dirty="0">
              <a:solidFill>
                <a:srgbClr val="999999"/>
              </a:solidFill>
            </a:endParaRPr>
          </a:p>
          <a:p>
            <a:r>
              <a:rPr lang="en-US" sz="1400" b="1" dirty="0"/>
              <a:t>Check out our paper!</a:t>
            </a:r>
          </a:p>
          <a:p>
            <a:endParaRPr lang="en-US" sz="1400" b="1" dirty="0">
              <a:solidFill>
                <a:srgbClr val="999999"/>
              </a:solidFill>
            </a:endParaRPr>
          </a:p>
          <a:p>
            <a:endParaRPr lang="en-US" sz="1400" dirty="0">
              <a:solidFill>
                <a:srgbClr val="999999"/>
              </a:solidFill>
            </a:endParaRPr>
          </a:p>
          <a:p>
            <a:r>
              <a:rPr lang="en-US" sz="1400" dirty="0">
                <a:solidFill>
                  <a:srgbClr val="999999"/>
                </a:solidFill>
              </a:rPr>
              <a:t>   </a:t>
            </a:r>
            <a:r>
              <a:rPr lang="en-US" sz="1400" dirty="0"/>
              <a:t>            </a:t>
            </a:r>
            <a:r>
              <a:rPr lang="en-US" sz="1400" dirty="0">
                <a:hlinkClick r:id="rId7">
                  <a:extLst>
                    <a:ext uri="{A12FA001-AC4F-418D-AE19-62706E023703}">
                      <ahyp:hlinkClr xmlns:ahyp="http://schemas.microsoft.com/office/drawing/2018/hyperlinkcolor" val="tx"/>
                    </a:ext>
                  </a:extLst>
                </a:hlinkClick>
              </a:rPr>
              <a:t>http://doi.org/10.1088/2515-7620/ac77df</a:t>
            </a:r>
            <a:r>
              <a:rPr lang="en-US" sz="1400" dirty="0">
                <a:solidFill>
                  <a:srgbClr val="999999"/>
                </a:solidFill>
              </a:rPr>
              <a:t> </a:t>
            </a:r>
          </a:p>
        </p:txBody>
      </p:sp>
      <p:pic>
        <p:nvPicPr>
          <p:cNvPr id="14" name="Picture Placeholder 10" descr="Graphical user interface, text, application, chat or text message&#10;&#10;Description automatically generated">
            <a:extLst>
              <a:ext uri="{FF2B5EF4-FFF2-40B4-BE49-F238E27FC236}">
                <a16:creationId xmlns:a16="http://schemas.microsoft.com/office/drawing/2014/main" id="{CEE1E15C-A411-4784-BCBE-978AA3CD8AFA}"/>
              </a:ext>
            </a:extLst>
          </p:cNvPr>
          <p:cNvPicPr>
            <a:picLocks noChangeAspect="1"/>
          </p:cNvPicPr>
          <p:nvPr/>
        </p:nvPicPr>
        <p:blipFill>
          <a:blip r:embed="rId8"/>
          <a:srcRect t="9985" b="9985"/>
          <a:stretch>
            <a:fillRect/>
          </a:stretch>
        </p:blipFill>
        <p:spPr bwMode="auto">
          <a:xfrm>
            <a:off x="5177765" y="4017401"/>
            <a:ext cx="1152525" cy="648295"/>
          </a:xfrm>
          <a:prstGeom prst="rect">
            <a:avLst/>
          </a:prstGeom>
          <a:solidFill>
            <a:srgbClr val="FFFFFF"/>
          </a:solidFill>
        </p:spPr>
      </p:pic>
      <p:pic>
        <p:nvPicPr>
          <p:cNvPr id="16" name="Picture 15">
            <a:extLst>
              <a:ext uri="{FF2B5EF4-FFF2-40B4-BE49-F238E27FC236}">
                <a16:creationId xmlns:a16="http://schemas.microsoft.com/office/drawing/2014/main" id="{42ADC084-785A-488F-9AE5-8ECF5AA21956}"/>
              </a:ext>
            </a:extLst>
          </p:cNvPr>
          <p:cNvPicPr/>
          <p:nvPr/>
        </p:nvPicPr>
        <p:blipFill>
          <a:blip r:embed="rId9"/>
          <a:stretch/>
        </p:blipFill>
        <p:spPr>
          <a:xfrm>
            <a:off x="6237929" y="4096598"/>
            <a:ext cx="1575707" cy="543888"/>
          </a:xfrm>
          <a:prstGeom prst="rect">
            <a:avLst/>
          </a:prstGeom>
          <a:ln w="0">
            <a:noFill/>
          </a:ln>
        </p:spPr>
      </p:pic>
      <p:sp>
        <p:nvSpPr>
          <p:cNvPr id="23" name="Titel 2">
            <a:extLst>
              <a:ext uri="{FF2B5EF4-FFF2-40B4-BE49-F238E27FC236}">
                <a16:creationId xmlns:a16="http://schemas.microsoft.com/office/drawing/2014/main" id="{5FBA5959-2EA2-465B-8AE9-F9ED295C68C6}"/>
              </a:ext>
            </a:extLst>
          </p:cNvPr>
          <p:cNvSpPr txBox="1">
            <a:spLocks/>
          </p:cNvSpPr>
          <p:nvPr/>
        </p:nvSpPr>
        <p:spPr bwMode="auto">
          <a:xfrm>
            <a:off x="283273" y="110219"/>
            <a:ext cx="8508999" cy="567452"/>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sz="2000" b="1" strike="noStrike" spc="-1" dirty="0">
                <a:solidFill>
                  <a:srgbClr val="0064BD"/>
                </a:solidFill>
                <a:latin typeface="Arial"/>
                <a:ea typeface="Source Han Sans CN"/>
              </a:rPr>
              <a:t>Why should you choose our challenge?</a:t>
            </a:r>
            <a:endParaRPr lang="en-US" sz="2000" b="1" i="1" strike="noStrike" spc="-1" dirty="0">
              <a:solidFill>
                <a:srgbClr val="0064BD"/>
              </a:solidFill>
              <a:latin typeface="Arial"/>
            </a:endParaRPr>
          </a:p>
        </p:txBody>
      </p:sp>
      <p:pic>
        <p:nvPicPr>
          <p:cNvPr id="5" name="Picture 4">
            <a:extLst>
              <a:ext uri="{FF2B5EF4-FFF2-40B4-BE49-F238E27FC236}">
                <a16:creationId xmlns:a16="http://schemas.microsoft.com/office/drawing/2014/main" id="{BFA281CB-5A97-DD48-A778-FFA3FBB9256B}"/>
              </a:ext>
            </a:extLst>
          </p:cNvPr>
          <p:cNvPicPr>
            <a:picLocks noChangeAspect="1"/>
          </p:cNvPicPr>
          <p:nvPr/>
        </p:nvPicPr>
        <p:blipFill>
          <a:blip r:embed="rId10"/>
          <a:stretch>
            <a:fillRect/>
          </a:stretch>
        </p:blipFill>
        <p:spPr>
          <a:xfrm>
            <a:off x="389365" y="2920343"/>
            <a:ext cx="627269" cy="627269"/>
          </a:xfrm>
          <a:prstGeom prst="rect">
            <a:avLst/>
          </a:prstGeom>
        </p:spPr>
      </p:pic>
    </p:spTree>
    <p:extLst>
      <p:ext uri="{BB962C8B-B14F-4D97-AF65-F5344CB8AC3E}">
        <p14:creationId xmlns:p14="http://schemas.microsoft.com/office/powerpoint/2010/main" val="1002126108"/>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B9E8ABB8-EA0F-004B-8BB2-2441F91A88D6}"/>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76114C1C-10AA-464C-8BC7-C0ACEEF7419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1DA9F6E9-D05F-D54A-952F-CC83E0D786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28317E1A-2727-9E4E-95B1-FF6EB4727ED0}"/>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55B51339-7039-744C-80A2-256A7AA37DCA}"/>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C2D8F159-1B61-2049-96A9-0DC49F7E7C5D}"/>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Titel 1</Template>
  <TotalTime>0</TotalTime>
  <Words>421</Words>
  <Application>Microsoft Macintosh PowerPoint</Application>
  <PresentationFormat>Bildschirmpräsentation (16:9)</PresentationFormat>
  <Paragraphs>46</Paragraphs>
  <Slides>4</Slides>
  <Notes>2</Notes>
  <HiddenSlides>0</HiddenSlides>
  <MMClips>0</MMClips>
  <ScaleCrop>false</ScaleCrop>
  <HeadingPairs>
    <vt:vector size="8" baseType="variant">
      <vt:variant>
        <vt:lpstr>Verwendete Schriftarten</vt:lpstr>
      </vt:variant>
      <vt:variant>
        <vt:i4>5</vt:i4>
      </vt:variant>
      <vt:variant>
        <vt:lpstr>Design</vt:lpstr>
      </vt:variant>
      <vt:variant>
        <vt:i4>6</vt:i4>
      </vt:variant>
      <vt:variant>
        <vt:lpstr>Eingebettete OLE-Server</vt:lpstr>
      </vt:variant>
      <vt:variant>
        <vt:i4>1</vt:i4>
      </vt:variant>
      <vt:variant>
        <vt:lpstr>Folientitel</vt:lpstr>
      </vt:variant>
      <vt:variant>
        <vt:i4>4</vt:i4>
      </vt:variant>
    </vt:vector>
  </HeadingPairs>
  <TitlesOfParts>
    <vt:vector size="16" baseType="lpstr">
      <vt:lpstr>Arial</vt:lpstr>
      <vt:lpstr>Calibri</vt:lpstr>
      <vt:lpstr>Courier New</vt:lpstr>
      <vt:lpstr>Symbol</vt:lpstr>
      <vt:lpstr>Wingdings</vt:lpstr>
      <vt:lpstr>Titel 1</vt:lpstr>
      <vt:lpstr>Titel 2</vt:lpstr>
      <vt:lpstr>Titel 3</vt:lpstr>
      <vt:lpstr>Inhalt</vt:lpstr>
      <vt:lpstr>Kapiteltrenner blau</vt:lpstr>
      <vt:lpstr>Kapiteltrenner schwarz</vt:lpstr>
      <vt:lpstr>oleObj</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Event EuroTeQ Collider 2022</dc:title>
  <dc:creator>ge96woc</dc:creator>
  <cp:lastModifiedBy>Microsoft Office User</cp:lastModifiedBy>
  <cp:revision>12</cp:revision>
  <cp:lastPrinted>2015-07-30T14:04:45Z</cp:lastPrinted>
  <dcterms:created xsi:type="dcterms:W3CDTF">2022-03-16T10:54:14Z</dcterms:created>
  <dcterms:modified xsi:type="dcterms:W3CDTF">2022-09-23T12:23:11Z</dcterms:modified>
</cp:coreProperties>
</file>