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11"/>
  </p:notesMasterIdLst>
  <p:handoutMasterIdLst>
    <p:handoutMasterId r:id="rId12"/>
  </p:handoutMasterIdLst>
  <p:sldIdLst>
    <p:sldId id="378" r:id="rId7"/>
    <p:sldId id="375" r:id="rId8"/>
    <p:sldId id="376" r:id="rId9"/>
    <p:sldId id="377" r:id="rId10"/>
  </p:sldIdLst>
  <p:sldSz cx="9144000" cy="5143500" type="screen16x9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BD"/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88272" autoAdjust="0"/>
  </p:normalViewPr>
  <p:slideViewPr>
    <p:cSldViewPr snapToGrid="0">
      <p:cViewPr varScale="1">
        <p:scale>
          <a:sx n="145" d="100"/>
          <a:sy n="145" d="100"/>
        </p:scale>
        <p:origin x="616" y="18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-810" y="-96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27/09/2022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27/09/2022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>
          <a:xfrm>
            <a:off x="1093333" y="4835411"/>
            <a:ext cx="5681601" cy="288515"/>
          </a:xfrm>
        </p:spPr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AF1FB49A-900D-0D4F-B163-15653774C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088" y="4370484"/>
            <a:ext cx="585145" cy="4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133600"/>
            <a:ext cx="9144000" cy="3009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0200"/>
            <a:ext cx="9144000" cy="35432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Title slide with image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91" y="1191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191" y="1191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txBody>
          <a:bodyPr bIns="720000" anchor="ctr"/>
          <a:lstStyle>
            <a:lvl1pPr marL="0" indent="0" algn="ctr">
              <a:buFont typeface="Arial"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Insert image</a:t>
            </a:r>
            <a:endParaRPr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0" y="3183255"/>
            <a:ext cx="9144000" cy="1508760"/>
          </a:xfrm>
          <a:prstGeom prst="rect">
            <a:avLst/>
          </a:prstGeom>
          <a:solidFill>
            <a:srgbClr val="FFFFFF">
              <a:alpha val="95000"/>
            </a:srgbClr>
          </a:solidFill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pPr lvl="0">
              <a:defRPr/>
            </a:pPr>
            <a:r>
              <a:rPr lang="en-GB"/>
              <a:t> </a:t>
            </a:r>
            <a:endParaRPr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0" y="4692015"/>
            <a:ext cx="9144000" cy="45148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pPr lvl="0">
              <a:defRPr/>
            </a:pPr>
            <a:r>
              <a:rPr lang="en-GB"/>
              <a:t> 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89365" y="3435099"/>
            <a:ext cx="7159383" cy="747897"/>
          </a:xfrm>
        </p:spPr>
        <p:txBody>
          <a:bodyPr wrap="square" anchor="b">
            <a:no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Click to add title</a:t>
            </a:r>
            <a:br>
              <a:rPr lang="en-GB"/>
            </a:br>
            <a:r>
              <a:rPr lang="en-GB"/>
              <a:t>Click to add title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7455467" y="4786313"/>
            <a:ext cx="1436307" cy="161583"/>
          </a:xfrm>
        </p:spPr>
        <p:txBody>
          <a:bodyPr wrap="none">
            <a:spAutoFit/>
          </a:bodyPr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6CD245-19BC-40DC-9400-F80482E3856B}" type="datetime2">
              <a:rPr lang="en-GB"/>
              <a:t>Tuesday, 27 September 2022</a:t>
            </a:fld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89365" y="4238531"/>
            <a:ext cx="7159383" cy="276999"/>
          </a:xfrm>
        </p:spPr>
        <p:txBody>
          <a:bodyPr wrap="square" anchor="t">
            <a:noAutofit/>
          </a:bodyPr>
          <a:lstStyle>
            <a:lvl1pPr marL="0" indent="0" algn="l">
              <a:buFont typeface="Arial"/>
              <a:buNone/>
              <a:defRPr sz="1800">
                <a:solidFill>
                  <a:schemeClr val="bg2"/>
                </a:solidFill>
              </a:defRPr>
            </a:lvl1pPr>
            <a:lvl2pPr marL="135000" indent="0">
              <a:buFont typeface="Arial"/>
              <a:buNone/>
              <a:defRPr/>
            </a:lvl2pPr>
            <a:lvl3pPr marL="270000" indent="0">
              <a:buFont typeface="Arial"/>
              <a:buNone/>
              <a:defRPr/>
            </a:lvl3pPr>
            <a:lvl4pPr marL="405000" indent="0">
              <a:buFont typeface="Arial"/>
              <a:buNone/>
              <a:defRPr/>
            </a:lvl4pPr>
            <a:lvl5pPr marL="54000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en-GB"/>
              <a:t>Click to add title</a:t>
            </a:r>
            <a:endParaRPr/>
          </a:p>
        </p:txBody>
      </p:sp>
      <p:sp>
        <p:nvSpPr>
          <p:cNvPr id="45" name="Textplatzhalter 4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89365" y="4789543"/>
            <a:ext cx="6792543" cy="158353"/>
          </a:xfrm>
        </p:spPr>
        <p:txBody>
          <a:bodyPr/>
          <a:lstStyle>
            <a:lvl1pPr marL="0" indent="0">
              <a:buFont typeface="Arial"/>
              <a:buNone/>
              <a:defRPr sz="1050">
                <a:solidFill>
                  <a:srgbClr val="FFFFFF"/>
                </a:solidFill>
              </a:defRPr>
            </a:lvl1pPr>
            <a:lvl2pPr marL="135000" indent="0">
              <a:buFont typeface="Arial"/>
              <a:buNone/>
              <a:defRPr/>
            </a:lvl2pPr>
            <a:lvl3pPr marL="270000" indent="0">
              <a:buFont typeface="Arial"/>
              <a:buNone/>
              <a:defRPr/>
            </a:lvl3pPr>
            <a:lvl4pPr marL="405000" indent="0">
              <a:buFont typeface="Arial"/>
              <a:buNone/>
              <a:defRPr/>
            </a:lvl4pPr>
            <a:lvl5pPr marL="54000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en-GB"/>
              <a:t>Name Name Name Name</a:t>
            </a:r>
          </a:p>
        </p:txBody>
      </p:sp>
      <p:sp>
        <p:nvSpPr>
          <p:cNvPr id="66" name="Textplatzhalter 65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7836693" y="3691312"/>
            <a:ext cx="1054076" cy="793067"/>
          </a:xfrm>
          <a:prstGeom prst="rect">
            <a:avLst/>
          </a:prstGeom>
          <a:blipFill>
            <a:blip r:embed="rId4"/>
            <a:stretch/>
          </a:blipFill>
        </p:spPr>
        <p:txBody>
          <a:bodyPr/>
          <a:lstStyle>
            <a:lvl1pPr marL="0" indent="0">
              <a:buFont typeface="Arial"/>
              <a:buNone/>
              <a:defRPr/>
            </a:lvl1pPr>
            <a:lvl2pPr marL="135000" indent="0">
              <a:buFont typeface="Arial"/>
              <a:buNone/>
              <a:defRPr/>
            </a:lvl2pPr>
            <a:lvl3pPr marL="270000" indent="0">
              <a:buFont typeface="Arial"/>
              <a:buNone/>
              <a:defRPr/>
            </a:lvl3pPr>
            <a:lvl4pPr marL="405000" indent="0">
              <a:buFont typeface="Arial"/>
              <a:buNone/>
              <a:defRPr/>
            </a:lvl4pPr>
            <a:lvl5pPr marL="54000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en-GB"/>
              <a:t> </a:t>
            </a:r>
            <a:endParaRPr/>
          </a:p>
        </p:txBody>
      </p:sp>
      <p:sp>
        <p:nvSpPr>
          <p:cNvPr id="70" name="Textplatzhalter 69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7908784" y="3043443"/>
            <a:ext cx="1235216" cy="92333"/>
          </a:xfrm>
        </p:spPr>
        <p:txBody>
          <a:bodyPr wrap="none" rIns="288000">
            <a:spAutoFit/>
          </a:bodyPr>
          <a:lstStyle>
            <a:lvl1pPr marL="0" indent="0" algn="r">
              <a:buFont typeface="Arial"/>
              <a:buNone/>
              <a:defRPr sz="6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  <a:lvl2pPr marL="135000" indent="0">
              <a:buFont typeface="Arial"/>
              <a:buNone/>
              <a:defRPr/>
            </a:lvl2pPr>
            <a:lvl3pPr marL="270000" indent="0">
              <a:buFont typeface="Arial"/>
              <a:buNone/>
              <a:defRPr/>
            </a:lvl3pPr>
            <a:lvl4pPr marL="405000" indent="0">
              <a:buFont typeface="Arial"/>
              <a:buNone/>
              <a:defRPr/>
            </a:lvl4pPr>
            <a:lvl5pPr marL="54000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en-GB"/>
              <a:t>Source: Photographer / Stock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2073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600200"/>
            <a:ext cx="8508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143125"/>
            <a:ext cx="8508999" cy="25431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8840"/>
            <a:ext cx="4180392" cy="254691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52650"/>
            <a:ext cx="4197858" cy="2552700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3125"/>
            <a:ext cx="4180392" cy="25431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047432" y="4840314"/>
            <a:ext cx="5727502" cy="28851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8800" y="324000"/>
            <a:ext cx="604774" cy="318516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6FBF64AD-C047-AF44-92AB-B2396FFC91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9088" y="4370484"/>
            <a:ext cx="585145" cy="4399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4922462"/>
            <a:ext cx="1115376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904233" y="4838411"/>
            <a:ext cx="587070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19506" y="321468"/>
            <a:ext cx="716042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de-DE" sz="800" dirty="0" err="1">
                <a:solidFill>
                  <a:schemeClr val="tx2"/>
                </a:solidFill>
                <a:latin typeface="+mn-lt"/>
              </a:rPr>
              <a:t>Professorship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for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Policy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Analysis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TUM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School </a:t>
            </a:r>
            <a:r>
              <a:rPr lang="de-DE" sz="800" baseline="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Social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Sciences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and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Technology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Technical University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baseline="0" dirty="0" err="1">
                <a:solidFill>
                  <a:schemeClr val="tx2"/>
                </a:solidFill>
                <a:latin typeface="+mn-lt"/>
              </a:rPr>
              <a:t>Munich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FACEE7BA-8B57-4A4C-A9DE-E409FAA319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9088" y="4370484"/>
            <a:ext cx="585145" cy="4399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7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904233" y="4869656"/>
            <a:ext cx="587070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DE0DEFB2-86EA-8B44-8911-BFC5A358885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9088" y="4370484"/>
            <a:ext cx="585145" cy="4399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  <p:sldLayoutId id="2147483713" r:id="rId9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premiumtimesng.com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Chart, line chart">
            <a:extLst>
              <a:ext uri="{FF2B5EF4-FFF2-40B4-BE49-F238E27FC236}">
                <a16:creationId xmlns:a16="http://schemas.microsoft.com/office/drawing/2014/main" id="{C4E6CDD3-E9DC-ACAD-F6CA-57A55293245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91" b="191"/>
          <a:stretch>
            <a:fillRect/>
          </a:stretch>
        </p:blipFill>
        <p:spPr>
          <a:xfrm>
            <a:off x="5375968" y="1512716"/>
            <a:ext cx="3611880" cy="324612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BDA8EA-12E8-108F-8732-F48D3DFA57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E00FD0-971A-5CFD-F5C8-D33DD521FA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607D71F9-2452-E710-3EF0-546A56FE4A8E}"/>
              </a:ext>
            </a:extLst>
          </p:cNvPr>
          <p:cNvSpPr txBox="1">
            <a:spLocks/>
          </p:cNvSpPr>
          <p:nvPr/>
        </p:nvSpPr>
        <p:spPr bwMode="auto">
          <a:xfrm>
            <a:off x="382775" y="485786"/>
            <a:ext cx="5278885" cy="25576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VI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EuroTeQ</a:t>
            </a:r>
            <a:r>
              <a:rPr lang="en-VI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Collider Launch Event: Leave no Waste Behind</a:t>
            </a:r>
          </a:p>
          <a:p>
            <a:pPr>
              <a:defRPr/>
            </a:pPr>
            <a:endParaRPr lang="en-VI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VI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</a:t>
            </a:r>
            <a:r>
              <a:rPr lang="en-C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 Management in Metropolitan Lagos, Nigeria</a:t>
            </a:r>
            <a:endParaRPr lang="en-VI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VI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C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VI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Bamgboye Taiwo Temitope </a:t>
            </a:r>
          </a:p>
          <a:p>
            <a:pPr>
              <a:defRPr/>
            </a:pPr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n-VI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Environ</a:t>
            </a:r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en-VI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en-VI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Engineering </a:t>
            </a:r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(TU Munich, Germany</a:t>
            </a:r>
            <a:r>
              <a:rPr lang="en-V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 26.09.2022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64BD"/>
            </a:gs>
            <a:gs pos="100000">
              <a:schemeClr val="accent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191" y="1191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191" y="1191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 bwMode="auto">
          <a:xfrm>
            <a:off x="0" y="146092"/>
            <a:ext cx="9144000" cy="4808253"/>
          </a:xfrm>
          <a:ln>
            <a:noFill/>
          </a:ln>
        </p:spPr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 bwMode="auto">
          <a:xfrm>
            <a:off x="0" y="4775752"/>
            <a:ext cx="9144000" cy="357187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Category of the Challenge: </a:t>
            </a:r>
            <a:r>
              <a:rPr lang="de-DE" i="1" dirty="0">
                <a:solidFill>
                  <a:schemeClr val="bg1">
                    <a:lumMod val="65000"/>
                  </a:schemeClr>
                </a:solidFill>
              </a:rPr>
              <a:t>[City / </a:t>
            </a:r>
            <a:r>
              <a:rPr lang="de-DE" i="1" dirty="0" err="1">
                <a:solidFill>
                  <a:schemeClr val="bg1">
                    <a:lumMod val="65000"/>
                  </a:schemeClr>
                </a:solidFill>
              </a:rPr>
              <a:t>Energy</a:t>
            </a:r>
            <a:r>
              <a:rPr lang="de-DE" i="1" dirty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de-DE" i="1" dirty="0" err="1">
                <a:solidFill>
                  <a:schemeClr val="bg1">
                    <a:lumMod val="65000"/>
                  </a:schemeClr>
                </a:solidFill>
              </a:rPr>
              <a:t>Consumption</a:t>
            </a:r>
            <a:r>
              <a:rPr lang="de-DE" i="1" dirty="0">
                <a:solidFill>
                  <a:schemeClr val="bg1">
                    <a:lumMod val="65000"/>
                  </a:schemeClr>
                </a:solidFill>
              </a:rPr>
              <a:t>]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en-ZA" sz="1000" dirty="0"/>
              <a:t>Name Name Name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 bwMode="auto">
          <a:xfrm>
            <a:off x="8059060" y="4039843"/>
            <a:ext cx="832714" cy="596015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 bwMode="auto"/>
        <p:txBody>
          <a:bodyPr/>
          <a:lstStyle/>
          <a:p>
            <a:pPr>
              <a:defRPr/>
            </a:pPr>
            <a:endParaRPr lang="en-ZA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00E826D-0B72-4344-9DB7-A8EE0BCA6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213558" y="324686"/>
            <a:ext cx="611352" cy="322199"/>
          </a:xfrm>
          <a:prstGeom prst="rect">
            <a:avLst/>
          </a:prstGeom>
        </p:spPr>
      </p:pic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7E55B904-51DA-BE47-B2BB-0E41F8954440}"/>
              </a:ext>
            </a:extLst>
          </p:cNvPr>
          <p:cNvSpPr txBox="1">
            <a:spLocks/>
          </p:cNvSpPr>
          <p:nvPr/>
        </p:nvSpPr>
        <p:spPr bwMode="auto">
          <a:xfrm>
            <a:off x="459202" y="993527"/>
            <a:ext cx="7347632" cy="12162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/>
              <a:t>Problem definition: </a:t>
            </a:r>
            <a:endParaRPr lang="en-VI" sz="1200" dirty="0"/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Waste </a:t>
            </a:r>
            <a:r>
              <a:rPr lang="en-CA" sz="14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managemen</a:t>
            </a:r>
            <a:r>
              <a:rPr lang="en-VI" sz="1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z="1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remained a challenge over the years, with indiscriminate dumping of refuse in any available space, especially markets, drainages and open tracts in residential areas.</a:t>
            </a:r>
            <a:endParaRPr lang="en-VI" sz="140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Lagos State generates an excess of 13,000 metric tonnes of waste daily</a:t>
            </a:r>
            <a:r>
              <a:rPr lang="en-V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 over-population of the state</a:t>
            </a:r>
            <a:endParaRPr lang="en-VI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VI" sz="1200" b="1" dirty="0"/>
          </a:p>
          <a:p>
            <a:r>
              <a:rPr lang="en-US" sz="1200" b="1" dirty="0"/>
              <a:t>Waste-Challenge: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VI" sz="1400" dirty="0"/>
              <a:t>I</a:t>
            </a:r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ndiscriminate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dumping of wastes</a:t>
            </a:r>
            <a:endParaRPr lang="en-VI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V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oor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implementation of government policies, </a:t>
            </a:r>
            <a:endParaRPr lang="en-VI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V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unicipal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solid waste recovery and recovery practices</a:t>
            </a:r>
            <a:endParaRPr lang="en-VI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V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these wastes be turned into </a:t>
            </a:r>
            <a:r>
              <a:rPr lang="en-VI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VI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rgy</a:t>
            </a:r>
            <a:r>
              <a:rPr lang="en-V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VI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I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Source: </a:t>
            </a: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www.premiumtimesng.com</a:t>
            </a:r>
            <a:endParaRPr lang="en-VI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VI" sz="1200" b="1" dirty="0"/>
          </a:p>
          <a:p>
            <a:endParaRPr lang="en-VI" sz="1200" b="1" dirty="0"/>
          </a:p>
          <a:p>
            <a:endParaRPr lang="en-VI" sz="1200" b="1" dirty="0"/>
          </a:p>
          <a:p>
            <a:endParaRPr lang="en-VI" sz="1200" b="1" dirty="0"/>
          </a:p>
          <a:p>
            <a:endParaRPr lang="en-VI" sz="1200" b="1" dirty="0"/>
          </a:p>
          <a:p>
            <a:endParaRPr lang="en-VI" sz="1200" b="1" dirty="0"/>
          </a:p>
          <a:p>
            <a:endParaRPr lang="en-VI" sz="1200" b="1" dirty="0"/>
          </a:p>
          <a:p>
            <a:endParaRPr lang="en-US" sz="1200" b="1" dirty="0"/>
          </a:p>
          <a:p>
            <a:endParaRPr lang="en-DE" sz="1200" b="1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07805C7F-3A2F-A34E-BCAC-126796DEE9A7}"/>
              </a:ext>
            </a:extLst>
          </p:cNvPr>
          <p:cNvSpPr txBox="1">
            <a:spLocks/>
          </p:cNvSpPr>
          <p:nvPr/>
        </p:nvSpPr>
        <p:spPr bwMode="auto">
          <a:xfrm>
            <a:off x="253231" y="456480"/>
            <a:ext cx="8508999" cy="380810"/>
          </a:xfrm>
        </p:spPr>
        <p:txBody>
          <a:bodyPr wrap="square" anchor="b">
            <a:noAutofit/>
          </a:bodyPr>
          <a:lstStyle>
            <a:lvl1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waste-challenge</a:t>
            </a:r>
            <a:r>
              <a:rPr lang="de-DE" dirty="0"/>
              <a:t> title </a:t>
            </a:r>
            <a:r>
              <a:rPr lang="de-DE" dirty="0" err="1"/>
              <a:t>here</a:t>
            </a:r>
            <a:endParaRPr lang="de-DE" dirty="0"/>
          </a:p>
        </p:txBody>
      </p:sp>
      <p:pic>
        <p:nvPicPr>
          <p:cNvPr id="5" name="Picture Placeholder 14" descr="A picture containing outdoor, marketplace&#10;&#10;Description automatically generated">
            <a:extLst>
              <a:ext uri="{FF2B5EF4-FFF2-40B4-BE49-F238E27FC236}">
                <a16:creationId xmlns:a16="http://schemas.microsoft.com/office/drawing/2014/main" id="{6F7750E0-0CBA-541F-D5A0-035636A7519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054" r="7054"/>
          <a:stretch>
            <a:fillRect/>
          </a:stretch>
        </p:blipFill>
        <p:spPr bwMode="auto">
          <a:xfrm>
            <a:off x="5178700" y="2278380"/>
            <a:ext cx="2880360" cy="175501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2917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BC9613E-68AF-01D5-B415-DF59D79D41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CF2B4-9D23-5F77-654B-89CD6F34A3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D3DA75-11EF-D353-9926-9C37670D42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636BA7-D435-EC9A-42BE-C3F9C7254A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B64022-3A86-3B09-03F0-73F5F7CC99F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168EAF-4B90-561B-C204-8ACAE568FB76}"/>
              </a:ext>
            </a:extLst>
          </p:cNvPr>
          <p:cNvSpPr txBox="1"/>
          <p:nvPr/>
        </p:nvSpPr>
        <p:spPr>
          <a:xfrm>
            <a:off x="243840" y="57626"/>
            <a:ext cx="881634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Desired Impact:</a:t>
            </a:r>
            <a:r>
              <a:rPr lang="en-DE" sz="1800" b="1" dirty="0"/>
              <a:t> </a:t>
            </a:r>
            <a:endParaRPr lang="en-VI" b="1" i="1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VI" sz="1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A" sz="14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mprove</a:t>
            </a:r>
            <a:r>
              <a:rPr lang="en-CA" sz="1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air and water quality as well as </a:t>
            </a:r>
            <a:r>
              <a:rPr lang="en-VI" sz="1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en-CA" sz="1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greenhouse gas emissions</a:t>
            </a:r>
            <a:endParaRPr lang="en-VI" sz="1400" i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V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reate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awareness in terms of education, </a:t>
            </a:r>
            <a:r>
              <a:rPr lang="en-V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growing population of Lagos metropolis on the effective way to manage waste. Also, </a:t>
            </a:r>
            <a:endParaRPr lang="en-VI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V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reate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efficient public-private partnership collaboration to solve the social problem</a:t>
            </a:r>
            <a:r>
              <a:rPr lang="en-CA" dirty="0"/>
              <a:t>.</a:t>
            </a:r>
            <a:endParaRPr lang="en-US" sz="18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3FDA6-6BA7-0FF0-EBB1-BF5083C3E1D7}"/>
              </a:ext>
            </a:extLst>
          </p:cNvPr>
          <p:cNvSpPr txBox="1"/>
          <p:nvPr/>
        </p:nvSpPr>
        <p:spPr>
          <a:xfrm>
            <a:off x="389365" y="1391629"/>
            <a:ext cx="85420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VI" sz="1800" b="1" dirty="0"/>
          </a:p>
          <a:p>
            <a:endParaRPr lang="en-VI" b="1" dirty="0"/>
          </a:p>
          <a:p>
            <a:r>
              <a:rPr lang="en-US" sz="1800" b="1" dirty="0"/>
              <a:t>Skills needed/recommended: </a:t>
            </a:r>
          </a:p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thinking, policy analysis, and affinity for countries from the global south</a:t>
            </a:r>
            <a:r>
              <a:rPr lang="en-CA" dirty="0"/>
              <a:t>. </a:t>
            </a:r>
            <a:endParaRPr lang="en-US" sz="18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1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D741687-CBB0-0CAC-9B2F-F9C187C08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0CFC8-163F-DB91-F3C0-C19282FE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9365" y="336896"/>
            <a:ext cx="8350775" cy="150876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3A9A11-713D-73B3-6929-9CAE5F22E9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4505" y="558936"/>
            <a:ext cx="7159383" cy="276999"/>
          </a:xfrm>
        </p:spPr>
        <p:txBody>
          <a:bodyPr/>
          <a:lstStyle/>
          <a:p>
            <a:r>
              <a:rPr lang="en-V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all</a:t>
            </a:r>
            <a:endParaRPr lang="en-C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0AC7CC-280D-37D2-9773-E154D100D5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397513-14BA-F3FC-6991-39FA490913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ACD85F-F11E-39D8-BD94-E9D9A9A350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7805859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B9E8ABB8-EA0F-004B-8BB2-2441F91A88D6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76114C1C-10AA-464C-8BC7-C0ACEEF74192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1DA9F6E9-D05F-D54A-952F-CC83E0D786B1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28317E1A-2727-9E4E-95B1-FF6EB4727ED0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55B51339-7039-744C-80A2-256A7AA37DCA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C2D8F159-1B61-2049-96A9-0DC49F7E7C5D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Titel 1</Template>
  <TotalTime>0</TotalTime>
  <Words>234</Words>
  <Application>Microsoft Macintosh PowerPoint</Application>
  <PresentationFormat>Bildschirmpräsentation (16:9)</PresentationFormat>
  <Paragraphs>38</Paragraphs>
  <Slides>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7" baseType="lpstr">
      <vt:lpstr>Arial</vt:lpstr>
      <vt:lpstr>Calibri</vt:lpstr>
      <vt:lpstr>Courier New</vt:lpstr>
      <vt:lpstr>Symbol</vt:lpstr>
      <vt:lpstr>Times New Roman</vt:lpstr>
      <vt:lpstr>Wingdings</vt:lpstr>
      <vt:lpstr>Titel 1</vt:lpstr>
      <vt:lpstr>Titel 2</vt:lpstr>
      <vt:lpstr>Titel 3</vt:lpstr>
      <vt:lpstr>Inhalt</vt:lpstr>
      <vt:lpstr>Kapiteltrenner blau</vt:lpstr>
      <vt:lpstr>Kapiteltrenner schwarz</vt:lpstr>
      <vt:lpstr>oleObj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Event EuroTeQ Collider 2022</dc:title>
  <dc:creator>ge96woc</dc:creator>
  <cp:lastModifiedBy>Microsoft Office User</cp:lastModifiedBy>
  <cp:revision>12</cp:revision>
  <cp:lastPrinted>2015-07-30T14:04:45Z</cp:lastPrinted>
  <dcterms:created xsi:type="dcterms:W3CDTF">2022-03-16T10:54:14Z</dcterms:created>
  <dcterms:modified xsi:type="dcterms:W3CDTF">2022-09-27T07:01:21Z</dcterms:modified>
</cp:coreProperties>
</file>