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11"/>
  </p:notesMasterIdLst>
  <p:handoutMasterIdLst>
    <p:handoutMasterId r:id="rId12"/>
  </p:handoutMasterIdLst>
  <p:sldIdLst>
    <p:sldId id="567" r:id="rId7"/>
    <p:sldId id="375" r:id="rId8"/>
    <p:sldId id="376" r:id="rId9"/>
    <p:sldId id="377" r:id="rId10"/>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D"/>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88272" autoAdjust="0"/>
  </p:normalViewPr>
  <p:slideViewPr>
    <p:cSldViewPr snapToGrid="0">
      <p:cViewPr varScale="1">
        <p:scale>
          <a:sx n="145" d="100"/>
          <a:sy n="145" d="100"/>
        </p:scale>
        <p:origin x="616" y="176"/>
      </p:cViewPr>
      <p:guideLst>
        <p:guide orient="horz" pos="2160"/>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27/09/2022</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27/09/2022</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a:xfrm>
            <a:off x="6774934" y="4854985"/>
            <a:ext cx="2052000" cy="273844"/>
          </a:xfrm>
          <a:prstGeom prst="rect">
            <a:avLst/>
          </a:prstGeom>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a:xfrm>
            <a:off x="1093333" y="4835411"/>
            <a:ext cx="5681601" cy="288515"/>
          </a:xfrm>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8" name="Picture 7" descr="A picture containing logo&#10;&#10;Description automatically generated">
            <a:extLst>
              <a:ext uri="{FF2B5EF4-FFF2-40B4-BE49-F238E27FC236}">
                <a16:creationId xmlns:a16="http://schemas.microsoft.com/office/drawing/2014/main" id="{AF1FB49A-900D-0D4F-B163-15653774C3C8}"/>
              </a:ext>
            </a:extLst>
          </p:cNvPr>
          <p:cNvPicPr>
            <a:picLocks noChangeAspect="1"/>
          </p:cNvPicPr>
          <p:nvPr userDrawn="1"/>
        </p:nvPicPr>
        <p:blipFill>
          <a:blip r:embed="rId2"/>
          <a:stretch>
            <a:fillRect/>
          </a:stretch>
        </p:blipFill>
        <p:spPr>
          <a:xfrm>
            <a:off x="319088" y="4370484"/>
            <a:ext cx="585145" cy="439906"/>
          </a:xfrm>
          <a:prstGeom prst="rect">
            <a:avLst/>
          </a:prstGeom>
        </p:spPr>
      </p:pic>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dirty="0"/>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Title slide with image">
    <p:bg>
      <p:bgPr>
        <a:gradFill>
          <a:gsLst>
            <a:gs pos="0">
              <a:schemeClr val="accent1"/>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2157879785"/>
              </p:ext>
            </p:extLst>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1274" name="oleObj" r:id="rId3" imgW="0" imgH="0" progId="TCLayout.ActiveDocument.1">
                  <p:embed/>
                </p:oleObj>
              </mc:Choice>
              <mc:Fallback>
                <p:oleObj name="oleObj" r:id="rId3" imgW="0" imgH="0" progId="TCLayout.ActiveDocument.1">
                  <p:embed/>
                  <p:pic>
                    <p:nvPicPr>
                      <p:cNvPr id="4" name="Objekt 3"/>
                      <p:cNvPicPr/>
                      <p:nvPr/>
                    </p:nvPicPr>
                    <p:blipFill>
                      <a:blip/>
                      <a:stretch/>
                    </p:blipFill>
                    <p:spPr bwMode="auto">
                      <a:xfrm>
                        <a:off x="1191" y="1191"/>
                        <a:ext cx="1190" cy="1190"/>
                      </a:xfrm>
                      <a:prstGeom prst="rect">
                        <a:avLst/>
                      </a:prstGeom>
                    </p:spPr>
                  </p:pic>
                </p:oleObj>
              </mc:Fallback>
            </mc:AlternateContent>
          </a:graphicData>
        </a:graphic>
      </p:graphicFrame>
      <p:sp>
        <p:nvSpPr>
          <p:cNvPr id="11" name="Bildplatzhalter 10"/>
          <p:cNvSpPr>
            <a:spLocks noGrp="1"/>
          </p:cNvSpPr>
          <p:nvPr>
            <p:ph type="pic" sz="quarter" idx="14" hasCustomPrompt="1"/>
          </p:nvPr>
        </p:nvSpPr>
        <p:spPr bwMode="auto">
          <a:xfrm>
            <a:off x="0" y="0"/>
            <a:ext cx="9144000" cy="5143500"/>
          </a:xfrm>
          <a:prstGeom prst="rect">
            <a:avLst/>
          </a:prstGeom>
          <a:solidFill>
            <a:srgbClr val="FFFFFF"/>
          </a:solidFill>
        </p:spPr>
        <p:txBody>
          <a:bodyPr bIns="720000" anchor="ctr"/>
          <a:lstStyle>
            <a:lvl1pPr marL="0" indent="0" algn="ctr">
              <a:buFont typeface="Arial"/>
              <a:buNone/>
              <a:defRPr>
                <a:solidFill>
                  <a:schemeClr val="bg1"/>
                </a:solidFill>
              </a:defRPr>
            </a:lvl1pPr>
          </a:lstStyle>
          <a:p>
            <a:pPr>
              <a:defRPr/>
            </a:pPr>
            <a:r>
              <a:rPr lang="en-GB"/>
              <a:t>Insert image</a:t>
            </a:r>
            <a:endParaRPr/>
          </a:p>
        </p:txBody>
      </p:sp>
      <p:sp>
        <p:nvSpPr>
          <p:cNvPr id="13" name="Textplatzhalter 12"/>
          <p:cNvSpPr>
            <a:spLocks noGrp="1"/>
          </p:cNvSpPr>
          <p:nvPr>
            <p:ph type="body" sz="quarter" idx="15" hasCustomPrompt="1"/>
          </p:nvPr>
        </p:nvSpPr>
        <p:spPr bwMode="auto">
          <a:xfrm>
            <a:off x="0" y="3183255"/>
            <a:ext cx="9144000" cy="1508760"/>
          </a:xfrm>
          <a:prstGeom prst="rect">
            <a:avLst/>
          </a:prstGeom>
          <a:solidFill>
            <a:srgbClr val="FFFFFF">
              <a:alpha val="95000"/>
            </a:srgbClr>
          </a:solidFill>
        </p:spPr>
        <p:txBody>
          <a:bodyPr/>
          <a:lstStyle>
            <a:lvl1pPr marL="0" indent="0">
              <a:buFont typeface="Arial"/>
              <a:buNone/>
              <a:defRPr/>
            </a:lvl1pPr>
          </a:lstStyle>
          <a:p>
            <a:pPr lvl="0">
              <a:defRPr/>
            </a:pPr>
            <a:r>
              <a:rPr lang="en-GB"/>
              <a:t> </a:t>
            </a:r>
            <a:endParaRPr/>
          </a:p>
        </p:txBody>
      </p:sp>
      <p:sp>
        <p:nvSpPr>
          <p:cNvPr id="55" name="Textplatzhalter 12"/>
          <p:cNvSpPr>
            <a:spLocks noGrp="1"/>
          </p:cNvSpPr>
          <p:nvPr>
            <p:ph type="body" sz="quarter" idx="17" hasCustomPrompt="1"/>
          </p:nvPr>
        </p:nvSpPr>
        <p:spPr bwMode="auto">
          <a:xfrm>
            <a:off x="0" y="4692015"/>
            <a:ext cx="9144000" cy="451485"/>
          </a:xfrm>
          <a:prstGeom prst="rect">
            <a:avLst/>
          </a:prstGeom>
          <a:solidFill>
            <a:schemeClr val="tx2"/>
          </a:solidFill>
        </p:spPr>
        <p:txBody>
          <a:bodyPr/>
          <a:lstStyle>
            <a:lvl1pPr marL="0" indent="0">
              <a:buFont typeface="Arial"/>
              <a:buNone/>
              <a:defRPr/>
            </a:lvl1pPr>
          </a:lstStyle>
          <a:p>
            <a:pPr lvl="0">
              <a:defRPr/>
            </a:pPr>
            <a:r>
              <a:rPr lang="en-GB"/>
              <a:t> </a:t>
            </a:r>
            <a:endParaRPr/>
          </a:p>
        </p:txBody>
      </p:sp>
      <p:sp>
        <p:nvSpPr>
          <p:cNvPr id="2" name="Titel 1"/>
          <p:cNvSpPr>
            <a:spLocks noGrp="1"/>
          </p:cNvSpPr>
          <p:nvPr>
            <p:ph type="title" hasCustomPrompt="1"/>
          </p:nvPr>
        </p:nvSpPr>
        <p:spPr bwMode="auto">
          <a:xfrm>
            <a:off x="389365" y="3435099"/>
            <a:ext cx="7159383" cy="747897"/>
          </a:xfrm>
        </p:spPr>
        <p:txBody>
          <a:bodyPr wrap="square" anchor="b">
            <a:noAutofit/>
          </a:bodyPr>
          <a:lstStyle>
            <a:lvl1pPr algn="l">
              <a:defRPr sz="2700">
                <a:solidFill>
                  <a:schemeClr val="tx1"/>
                </a:solidFill>
              </a:defRPr>
            </a:lvl1pPr>
          </a:lstStyle>
          <a:p>
            <a:pPr>
              <a:defRPr/>
            </a:pPr>
            <a:r>
              <a:rPr lang="en-GB"/>
              <a:t>Click to add title</a:t>
            </a:r>
            <a:br>
              <a:rPr lang="en-GB"/>
            </a:br>
            <a:r>
              <a:rPr lang="en-GB"/>
              <a:t>Click to add title</a:t>
            </a:r>
            <a:endParaRPr/>
          </a:p>
        </p:txBody>
      </p:sp>
      <p:sp>
        <p:nvSpPr>
          <p:cNvPr id="3" name="Datumsplatzhalter 2"/>
          <p:cNvSpPr>
            <a:spLocks noGrp="1"/>
          </p:cNvSpPr>
          <p:nvPr>
            <p:ph type="dt" sz="half" idx="10"/>
          </p:nvPr>
        </p:nvSpPr>
        <p:spPr bwMode="auto">
          <a:xfrm>
            <a:off x="7455467" y="4786313"/>
            <a:ext cx="1436307" cy="161583"/>
          </a:xfrm>
        </p:spPr>
        <p:txBody>
          <a:bodyPr wrap="none">
            <a:spAutoFit/>
          </a:bodyPr>
          <a:lstStyle>
            <a:lvl1pPr algn="r">
              <a:defRPr sz="1050">
                <a:solidFill>
                  <a:srgbClr val="FFFFFF"/>
                </a:solidFill>
              </a:defRPr>
            </a:lvl1pPr>
          </a:lstStyle>
          <a:p>
            <a:pPr>
              <a:defRPr/>
            </a:pPr>
            <a:fld id="{7C6CD245-19BC-40DC-9400-F80482E3856B}" type="datetime2">
              <a:rPr lang="en-GB"/>
              <a:t>Tuesday, 27 September 2022</a:t>
            </a:fld>
            <a:endParaRPr lang="en-GB"/>
          </a:p>
        </p:txBody>
      </p:sp>
      <p:sp>
        <p:nvSpPr>
          <p:cNvPr id="7" name="Textplatzhalter 6"/>
          <p:cNvSpPr>
            <a:spLocks noGrp="1"/>
          </p:cNvSpPr>
          <p:nvPr>
            <p:ph type="body" sz="quarter" idx="13" hasCustomPrompt="1"/>
          </p:nvPr>
        </p:nvSpPr>
        <p:spPr bwMode="auto">
          <a:xfrm>
            <a:off x="389365" y="4238531"/>
            <a:ext cx="7159383" cy="276999"/>
          </a:xfrm>
        </p:spPr>
        <p:txBody>
          <a:bodyPr wrap="square" anchor="t">
            <a:noAutofit/>
          </a:bodyPr>
          <a:lstStyle>
            <a:lvl1pPr marL="0" indent="0" algn="l">
              <a:buFont typeface="Arial"/>
              <a:buNone/>
              <a:defRPr sz="1800">
                <a:solidFill>
                  <a:schemeClr val="bg2"/>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Click to add title</a:t>
            </a:r>
            <a:endParaRPr/>
          </a:p>
        </p:txBody>
      </p:sp>
      <p:sp>
        <p:nvSpPr>
          <p:cNvPr id="45" name="Textplatzhalter 44"/>
          <p:cNvSpPr>
            <a:spLocks noGrp="1"/>
          </p:cNvSpPr>
          <p:nvPr>
            <p:ph type="body" sz="quarter" idx="18" hasCustomPrompt="1"/>
          </p:nvPr>
        </p:nvSpPr>
        <p:spPr bwMode="auto">
          <a:xfrm>
            <a:off x="389365" y="4789543"/>
            <a:ext cx="6792543" cy="158353"/>
          </a:xfrm>
        </p:spPr>
        <p:txBody>
          <a:bodyPr/>
          <a:lstStyle>
            <a:lvl1pPr marL="0" indent="0">
              <a:buFont typeface="Arial"/>
              <a:buNone/>
              <a:defRPr sz="1050">
                <a:solidFill>
                  <a:srgbClr val="FFFFFF"/>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Name Name Name Name</a:t>
            </a:r>
          </a:p>
        </p:txBody>
      </p:sp>
      <p:sp>
        <p:nvSpPr>
          <p:cNvPr id="66" name="Textplatzhalter 65"/>
          <p:cNvSpPr>
            <a:spLocks noGrp="1"/>
          </p:cNvSpPr>
          <p:nvPr>
            <p:ph type="body" sz="quarter" idx="19" hasCustomPrompt="1"/>
          </p:nvPr>
        </p:nvSpPr>
        <p:spPr bwMode="auto">
          <a:xfrm>
            <a:off x="7836693" y="3691312"/>
            <a:ext cx="1054076" cy="793067"/>
          </a:xfrm>
          <a:prstGeom prst="rect">
            <a:avLst/>
          </a:prstGeom>
          <a:blipFill>
            <a:blip r:embed="rId4"/>
            <a:stretch/>
          </a:blipFill>
        </p:spPr>
        <p:txBody>
          <a:bodyPr/>
          <a:lstStyle>
            <a:lvl1pPr marL="0" indent="0">
              <a:buFont typeface="Arial"/>
              <a:buNone/>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 </a:t>
            </a:r>
            <a:endParaRPr/>
          </a:p>
        </p:txBody>
      </p:sp>
      <p:sp>
        <p:nvSpPr>
          <p:cNvPr id="70" name="Textplatzhalter 69"/>
          <p:cNvSpPr>
            <a:spLocks noGrp="1"/>
          </p:cNvSpPr>
          <p:nvPr>
            <p:ph type="body" sz="quarter" idx="20" hasCustomPrompt="1"/>
          </p:nvPr>
        </p:nvSpPr>
        <p:spPr bwMode="auto">
          <a:xfrm>
            <a:off x="7908784" y="3043443"/>
            <a:ext cx="1235216" cy="92333"/>
          </a:xfrm>
        </p:spPr>
        <p:txBody>
          <a:bodyPr wrap="none" rIns="288000">
            <a:spAutoFit/>
          </a:bodyPr>
          <a:lstStyle>
            <a:lvl1pPr marL="0" indent="0" algn="r">
              <a:buFont typeface="Arial"/>
              <a:buNone/>
              <a:defRPr sz="600">
                <a:solidFill>
                  <a:schemeClr val="bg1">
                    <a:lumMod val="40000"/>
                    <a:lumOff val="60000"/>
                  </a:schemeClr>
                </a:solidFill>
              </a:defRPr>
            </a:lvl1pPr>
            <a:lvl2pPr marL="135000" indent="0">
              <a:buFont typeface="Arial"/>
              <a:buNone/>
              <a:defRPr/>
            </a:lvl2pPr>
            <a:lvl3pPr marL="270000" indent="0">
              <a:buFont typeface="Arial"/>
              <a:buNone/>
              <a:defRPr/>
            </a:lvl3pPr>
            <a:lvl4pPr marL="405000" indent="0">
              <a:buFont typeface="Arial"/>
              <a:buNone/>
              <a:defRPr/>
            </a:lvl4pPr>
            <a:lvl5pPr marL="540000" indent="0">
              <a:buFont typeface="Arial"/>
              <a:buNone/>
              <a:defRPr/>
            </a:lvl5pPr>
          </a:lstStyle>
          <a:p>
            <a:pPr lvl="0">
              <a:defRPr/>
            </a:pPr>
            <a:r>
              <a:rPr lang="en-GB"/>
              <a:t>Source: Photographer / Stock</a:t>
            </a:r>
            <a:endParaRPr/>
          </a:p>
        </p:txBody>
      </p:sp>
    </p:spTree>
    <p:extLst>
      <p:ext uri="{BB962C8B-B14F-4D97-AF65-F5344CB8AC3E}">
        <p14:creationId xmlns:p14="http://schemas.microsoft.com/office/powerpoint/2010/main" val="422073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_IMAGE_2">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CB9365A4-5ED5-4CC8-AEAC-8AA95AFF49D2}"/>
              </a:ext>
            </a:extLst>
          </p:cNvPr>
          <p:cNvSpPr>
            <a:spLocks noGrp="1"/>
          </p:cNvSpPr>
          <p:nvPr>
            <p:ph type="pic" sz="quarter" idx="17" hasCustomPrompt="1"/>
          </p:nvPr>
        </p:nvSpPr>
        <p:spPr>
          <a:xfrm>
            <a:off x="5652400" y="0"/>
            <a:ext cx="3491600" cy="4502944"/>
          </a:xfrm>
        </p:spPr>
        <p:txBody>
          <a:bodyPr/>
          <a:lstStyle>
            <a:lvl1pPr marL="0" indent="0">
              <a:buNone/>
              <a:defRPr/>
            </a:lvl1pPr>
          </a:lstStyle>
          <a:p>
            <a:r>
              <a:rPr lang="de-DE"/>
              <a:t> </a:t>
            </a:r>
          </a:p>
        </p:txBody>
      </p:sp>
      <p:cxnSp>
        <p:nvCxnSpPr>
          <p:cNvPr id="14" name="Gerader Verbinder 13">
            <a:extLst>
              <a:ext uri="{FF2B5EF4-FFF2-40B4-BE49-F238E27FC236}">
                <a16:creationId xmlns:a16="http://schemas.microsoft.com/office/drawing/2014/main" id="{45A8D6DB-C052-4D6E-8350-43AC2C7E3524}"/>
              </a:ext>
            </a:extLst>
          </p:cNvPr>
          <p:cNvCxnSpPr>
            <a:cxnSpLocks/>
          </p:cNvCxnSpPr>
          <p:nvPr userDrawn="1"/>
        </p:nvCxnSpPr>
        <p:spPr>
          <a:xfrm flipH="1">
            <a:off x="386238" y="877500"/>
            <a:ext cx="4863228"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15" name="Textplatzhalter 3">
            <a:extLst>
              <a:ext uri="{FF2B5EF4-FFF2-40B4-BE49-F238E27FC236}">
                <a16:creationId xmlns:a16="http://schemas.microsoft.com/office/drawing/2014/main" id="{212F2CAE-AB8E-45AC-BC01-65D4C68A73C1}"/>
              </a:ext>
            </a:extLst>
          </p:cNvPr>
          <p:cNvSpPr>
            <a:spLocks noGrp="1"/>
          </p:cNvSpPr>
          <p:nvPr>
            <p:ph type="body" sz="half" idx="18" hasCustomPrompt="1"/>
          </p:nvPr>
        </p:nvSpPr>
        <p:spPr>
          <a:xfrm>
            <a:off x="386954" y="1012501"/>
            <a:ext cx="4863228" cy="265457"/>
          </a:xfrm>
        </p:spPr>
        <p:txBody>
          <a:bodyPr wrap="square" lIns="0" tIns="0" rIns="0" bIns="0">
            <a:spAutoFit/>
          </a:bodyPr>
          <a:lstStyle>
            <a:lvl1pPr marL="0" indent="0">
              <a:lnSpc>
                <a:spcPts val="2100"/>
              </a:lnSpc>
              <a:buNone/>
              <a:defRPr sz="1650" spc="8"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Ro </a:t>
            </a:r>
            <a:r>
              <a:rPr lang="de-DE" err="1"/>
              <a:t>imoluptas</a:t>
            </a:r>
            <a:r>
              <a:rPr lang="de-DE"/>
              <a:t> </a:t>
            </a:r>
            <a:r>
              <a:rPr lang="de-DE" err="1"/>
              <a:t>magnis</a:t>
            </a:r>
            <a:r>
              <a:rPr lang="de-DE"/>
              <a:t> </a:t>
            </a:r>
            <a:r>
              <a:rPr lang="de-DE" err="1"/>
              <a:t>earum</a:t>
            </a:r>
            <a:endParaRPr lang="de-DE"/>
          </a:p>
        </p:txBody>
      </p:sp>
      <p:sp>
        <p:nvSpPr>
          <p:cNvPr id="16" name="Textplatzhalter 25">
            <a:extLst>
              <a:ext uri="{FF2B5EF4-FFF2-40B4-BE49-F238E27FC236}">
                <a16:creationId xmlns:a16="http://schemas.microsoft.com/office/drawing/2014/main" id="{9B79A060-8845-468A-A9A4-9390EA63A3E0}"/>
              </a:ext>
            </a:extLst>
          </p:cNvPr>
          <p:cNvSpPr>
            <a:spLocks noGrp="1"/>
          </p:cNvSpPr>
          <p:nvPr>
            <p:ph type="body" sz="quarter" idx="19" hasCustomPrompt="1"/>
          </p:nvPr>
        </p:nvSpPr>
        <p:spPr>
          <a:xfrm>
            <a:off x="386954" y="1572816"/>
            <a:ext cx="4859133" cy="3051572"/>
          </a:xfrm>
        </p:spPr>
        <p:txBody>
          <a:bodyPr lIns="0" tIns="0" rIns="0" bIns="0">
            <a:noAutofit/>
          </a:bodyPr>
          <a:lstStyle>
            <a:lvl1pPr marL="214313" indent="-214313">
              <a:lnSpc>
                <a:spcPts val="1538"/>
              </a:lnSpc>
              <a:spcBef>
                <a:spcPts val="0"/>
              </a:spcBef>
              <a:buFont typeface="Wingdings" panose="05000000000000000000" pitchFamily="2" charset="2"/>
              <a:buChar char="§"/>
              <a:defRPr sz="1200" spc="8" baseline="0"/>
            </a:lvl1pPr>
          </a:lstStyle>
          <a:p>
            <a:r>
              <a:rPr lang="de-DE"/>
              <a:t>Beispieltext </a:t>
            </a:r>
            <a:r>
              <a:rPr lang="de-DE" err="1"/>
              <a:t>Nunito</a:t>
            </a:r>
            <a:r>
              <a:rPr lang="de-DE"/>
              <a:t> Sans Light 16 </a:t>
            </a:r>
            <a:r>
              <a:rPr lang="de-DE" err="1"/>
              <a:t>pt</a:t>
            </a:r>
            <a:r>
              <a:rPr lang="de-DE"/>
              <a:t>.</a:t>
            </a:r>
          </a:p>
          <a:p>
            <a:pPr marL="285750" indent="-285750">
              <a:buFont typeface="Wingdings" panose="05000000000000000000" pitchFamily="2" charset="2"/>
              <a:buChar char="§"/>
            </a:pPr>
            <a:r>
              <a:rPr lang="de-DE"/>
              <a:t>Beispieltext Bullet-Points </a:t>
            </a:r>
            <a:r>
              <a:rPr lang="de-DE" err="1"/>
              <a:t>Nunito</a:t>
            </a:r>
            <a:r>
              <a:rPr lang="de-DE"/>
              <a:t> Sans Light 16 </a:t>
            </a:r>
            <a:r>
              <a:rPr lang="de-DE" err="1"/>
              <a:t>pt</a:t>
            </a:r>
            <a:r>
              <a:rPr lang="de-DE"/>
              <a:t>.</a:t>
            </a:r>
          </a:p>
          <a:p>
            <a:pPr marL="285750" indent="-285750">
              <a:buFont typeface="Wingdings" panose="05000000000000000000" pitchFamily="2" charset="2"/>
              <a:buChar char="§"/>
            </a:pPr>
            <a:r>
              <a:rPr lang="de-DE"/>
              <a:t>Beispieltext Bullet-Points </a:t>
            </a:r>
            <a:r>
              <a:rPr lang="de-DE" err="1"/>
              <a:t>Nunito</a:t>
            </a:r>
            <a:r>
              <a:rPr lang="de-DE"/>
              <a:t> Sans Light 16 </a:t>
            </a:r>
            <a:r>
              <a:rPr lang="de-DE" err="1"/>
              <a:t>pt</a:t>
            </a:r>
            <a:r>
              <a:rPr lang="de-DE"/>
              <a:t>.</a:t>
            </a:r>
          </a:p>
        </p:txBody>
      </p:sp>
      <p:sp>
        <p:nvSpPr>
          <p:cNvPr id="21" name="Titel 1">
            <a:extLst>
              <a:ext uri="{FF2B5EF4-FFF2-40B4-BE49-F238E27FC236}">
                <a16:creationId xmlns:a16="http://schemas.microsoft.com/office/drawing/2014/main" id="{35B7CACC-78D4-47D0-BE5E-3D6FEC1C55EF}"/>
              </a:ext>
            </a:extLst>
          </p:cNvPr>
          <p:cNvSpPr>
            <a:spLocks noGrp="1"/>
          </p:cNvSpPr>
          <p:nvPr>
            <p:ph type="title" hasCustomPrompt="1"/>
          </p:nvPr>
        </p:nvSpPr>
        <p:spPr>
          <a:xfrm>
            <a:off x="389027" y="383400"/>
            <a:ext cx="4858058" cy="389530"/>
          </a:xfrm>
        </p:spPr>
        <p:txBody>
          <a:bodyPr wrap="square" lIns="0" tIns="0" rIns="0" bIns="0" anchor="t" anchorCtr="0">
            <a:spAutoFit/>
          </a:bodyPr>
          <a:lstStyle>
            <a:lvl1pPr>
              <a:lnSpc>
                <a:spcPts val="3000"/>
              </a:lnSpc>
              <a:defRPr sz="2625" spc="8" baseline="0"/>
            </a:lvl1pPr>
          </a:lstStyle>
          <a:p>
            <a:r>
              <a:rPr lang="de-DE"/>
              <a:t>GEBÄUDE. ZUKUNFT.</a:t>
            </a:r>
          </a:p>
        </p:txBody>
      </p:sp>
    </p:spTree>
    <p:extLst>
      <p:ext uri="{BB962C8B-B14F-4D97-AF65-F5344CB8AC3E}">
        <p14:creationId xmlns:p14="http://schemas.microsoft.com/office/powerpoint/2010/main" val="4037694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1.w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1047432" y="4840314"/>
            <a:ext cx="5727502" cy="288515"/>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3"/>
          <a:stretch>
            <a:fillRect/>
          </a:stretch>
        </p:blipFill>
        <p:spPr>
          <a:xfrm>
            <a:off x="8218800" y="324000"/>
            <a:ext cx="604774" cy="318516"/>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6FBF64AD-C047-AF44-92AB-B2396FFC9176}"/>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904233" y="4838411"/>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err="1">
                <a:solidFill>
                  <a:schemeClr val="tx2"/>
                </a:solidFill>
                <a:latin typeface="+mn-lt"/>
              </a:rPr>
              <a:t>Professorship</a:t>
            </a:r>
            <a:r>
              <a:rPr lang="de-DE" sz="800" dirty="0">
                <a:solidFill>
                  <a:schemeClr val="tx2"/>
                </a:solidFill>
                <a:latin typeface="+mn-lt"/>
              </a:rPr>
              <a:t> </a:t>
            </a:r>
            <a:r>
              <a:rPr lang="de-DE" sz="800" dirty="0" err="1">
                <a:solidFill>
                  <a:schemeClr val="tx2"/>
                </a:solidFill>
                <a:latin typeface="+mn-lt"/>
              </a:rPr>
              <a:t>for</a:t>
            </a:r>
            <a:r>
              <a:rPr lang="de-DE" sz="800" dirty="0">
                <a:solidFill>
                  <a:schemeClr val="tx2"/>
                </a:solidFill>
                <a:latin typeface="+mn-lt"/>
              </a:rPr>
              <a:t> </a:t>
            </a:r>
            <a:r>
              <a:rPr lang="de-DE" sz="800" dirty="0" err="1">
                <a:solidFill>
                  <a:schemeClr val="tx2"/>
                </a:solidFill>
                <a:latin typeface="+mn-lt"/>
              </a:rPr>
              <a:t>Policy</a:t>
            </a:r>
            <a:r>
              <a:rPr lang="de-DE" sz="800" dirty="0">
                <a:solidFill>
                  <a:schemeClr val="tx2"/>
                </a:solidFill>
                <a:latin typeface="+mn-lt"/>
              </a:rPr>
              <a:t> Analysis</a:t>
            </a:r>
          </a:p>
          <a:p>
            <a:pPr>
              <a:lnSpc>
                <a:spcPts val="900"/>
              </a:lnSpc>
            </a:pPr>
            <a:r>
              <a:rPr lang="de-DE" sz="800" dirty="0">
                <a:solidFill>
                  <a:schemeClr val="tx2"/>
                </a:solidFill>
                <a:latin typeface="+mn-lt"/>
              </a:rPr>
              <a:t>TUM</a:t>
            </a:r>
            <a:r>
              <a:rPr lang="de-DE" sz="800" baseline="0" dirty="0">
                <a:solidFill>
                  <a:schemeClr val="tx2"/>
                </a:solidFill>
                <a:latin typeface="+mn-lt"/>
              </a:rPr>
              <a:t> School </a:t>
            </a:r>
            <a:r>
              <a:rPr lang="de-DE" sz="800" baseline="0" dirty="0" err="1">
                <a:solidFill>
                  <a:schemeClr val="tx2"/>
                </a:solidFill>
                <a:latin typeface="+mn-lt"/>
              </a:rPr>
              <a:t>of</a:t>
            </a:r>
            <a:r>
              <a:rPr lang="de-DE" sz="800" dirty="0">
                <a:solidFill>
                  <a:schemeClr val="tx2"/>
                </a:solidFill>
                <a:latin typeface="+mn-lt"/>
              </a:rPr>
              <a:t> </a:t>
            </a:r>
            <a:r>
              <a:rPr lang="de-DE" sz="800" dirty="0" err="1">
                <a:solidFill>
                  <a:schemeClr val="tx2"/>
                </a:solidFill>
                <a:latin typeface="+mn-lt"/>
              </a:rPr>
              <a:t>Social</a:t>
            </a:r>
            <a:r>
              <a:rPr lang="de-DE" sz="800" dirty="0">
                <a:solidFill>
                  <a:schemeClr val="tx2"/>
                </a:solidFill>
                <a:latin typeface="+mn-lt"/>
              </a:rPr>
              <a:t> </a:t>
            </a:r>
            <a:r>
              <a:rPr lang="de-DE" sz="800" dirty="0" err="1">
                <a:solidFill>
                  <a:schemeClr val="tx2"/>
                </a:solidFill>
                <a:latin typeface="+mn-lt"/>
              </a:rPr>
              <a:t>Sciences</a:t>
            </a:r>
            <a:r>
              <a:rPr lang="de-DE" sz="800" dirty="0">
                <a:solidFill>
                  <a:schemeClr val="tx2"/>
                </a:solidFill>
                <a:latin typeface="+mn-lt"/>
              </a:rPr>
              <a:t> </a:t>
            </a:r>
            <a:r>
              <a:rPr lang="de-DE" sz="800" dirty="0" err="1">
                <a:solidFill>
                  <a:schemeClr val="tx2"/>
                </a:solidFill>
                <a:latin typeface="+mn-lt"/>
              </a:rPr>
              <a:t>and</a:t>
            </a:r>
            <a:r>
              <a:rPr lang="de-DE" sz="800" dirty="0">
                <a:solidFill>
                  <a:schemeClr val="tx2"/>
                </a:solidFill>
                <a:latin typeface="+mn-lt"/>
              </a:rPr>
              <a:t> Technology</a:t>
            </a:r>
          </a:p>
          <a:p>
            <a:pPr>
              <a:lnSpc>
                <a:spcPts val="900"/>
              </a:lnSpc>
            </a:pPr>
            <a:r>
              <a:rPr lang="de-DE" sz="800" dirty="0">
                <a:solidFill>
                  <a:schemeClr val="tx2"/>
                </a:solidFill>
                <a:latin typeface="+mn-lt"/>
              </a:rPr>
              <a:t>Technical University </a:t>
            </a:r>
            <a:r>
              <a:rPr lang="de-DE" sz="800" dirty="0" err="1">
                <a:solidFill>
                  <a:schemeClr val="tx2"/>
                </a:solidFill>
                <a:latin typeface="+mn-lt"/>
              </a:rPr>
              <a:t>of</a:t>
            </a:r>
            <a:r>
              <a:rPr lang="de-DE" sz="800" baseline="0" dirty="0">
                <a:solidFill>
                  <a:schemeClr val="tx2"/>
                </a:solidFill>
                <a:latin typeface="+mn-lt"/>
              </a:rPr>
              <a:t> </a:t>
            </a:r>
            <a:r>
              <a:rPr lang="de-DE" sz="800" baseline="0" dirty="0" err="1">
                <a:solidFill>
                  <a:schemeClr val="tx2"/>
                </a:solidFill>
                <a:latin typeface="+mn-lt"/>
              </a:rPr>
              <a:t>Munich</a:t>
            </a:r>
            <a:endParaRPr lang="de-DE" sz="800" dirty="0">
              <a:solidFill>
                <a:schemeClr val="tx2"/>
              </a:solidFill>
              <a:latin typeface="+mn-lt"/>
            </a:endParaRPr>
          </a:p>
        </p:txBody>
      </p:sp>
      <p:pic>
        <p:nvPicPr>
          <p:cNvPr id="6" name="Picture 5" descr="A picture containing logo&#10;&#10;Description automatically generated">
            <a:extLst>
              <a:ext uri="{FF2B5EF4-FFF2-40B4-BE49-F238E27FC236}">
                <a16:creationId xmlns:a16="http://schemas.microsoft.com/office/drawing/2014/main" id="{FACEE7BA-8B57-4A4C-A9DE-E409FAA319CE}"/>
              </a:ext>
            </a:extLst>
          </p:cNvPr>
          <p:cNvPicPr>
            <a:picLocks noChangeAspect="1"/>
          </p:cNvPicPr>
          <p:nvPr userDrawn="1"/>
        </p:nvPicPr>
        <p:blipFill>
          <a:blip r:embed="rId4"/>
          <a:stretch>
            <a:fillRect/>
          </a:stretch>
        </p:blipFill>
        <p:spPr>
          <a:xfrm>
            <a:off x="319088" y="4370484"/>
            <a:ext cx="585145" cy="43990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2"/>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904233" y="4869656"/>
            <a:ext cx="5870701" cy="273844"/>
          </a:xfrm>
          <a:prstGeom prst="rect">
            <a:avLst/>
          </a:prstGeom>
        </p:spPr>
        <p:txBody>
          <a:bodyPr vert="horz" lIns="0" tIns="45720" rIns="0" bIns="45720" rtlCol="0" anchor="ctr"/>
          <a:lstStyle>
            <a:lvl1pPr algn="l">
              <a:defRPr sz="1100">
                <a:solidFill>
                  <a:schemeClr val="tx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 id="2147483713" r:id="rId9"/>
    <p:sldLayoutId id="2147483714" r:id="rId10"/>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dirty="0"/>
              <a:t>Prof. Stefan Wurster &amp; Veronica Becker (TUM) | </a:t>
            </a:r>
            <a:r>
              <a:rPr lang="de-DE" dirty="0" err="1"/>
              <a:t>EuroTeQ</a:t>
            </a:r>
            <a:r>
              <a:rPr lang="de-DE" dirty="0"/>
              <a:t> </a:t>
            </a:r>
            <a:r>
              <a:rPr lang="de-DE" dirty="0" err="1"/>
              <a:t>Collider</a:t>
            </a:r>
            <a:r>
              <a:rPr lang="de-DE" dirty="0"/>
              <a:t> 2022 | Launch Event</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4.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16" descr="Ein Bild, das Gebäude, draußen, Turm enthält.&#10;&#10;Automatisch generierte Beschreibung">
            <a:extLst>
              <a:ext uri="{FF2B5EF4-FFF2-40B4-BE49-F238E27FC236}">
                <a16:creationId xmlns:a16="http://schemas.microsoft.com/office/drawing/2014/main" id="{195DCD78-C96F-4ACC-BB8B-231728C9B8D5}"/>
              </a:ext>
            </a:extLst>
          </p:cNvPr>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l="30136" r="30136"/>
          <a:stretch/>
        </p:blipFill>
        <p:spPr>
          <a:prstGeom prst="rect">
            <a:avLst/>
          </a:prstGeom>
        </p:spPr>
      </p:pic>
      <p:sp>
        <p:nvSpPr>
          <p:cNvPr id="13" name="Textplatzhalter 12">
            <a:extLst>
              <a:ext uri="{FF2B5EF4-FFF2-40B4-BE49-F238E27FC236}">
                <a16:creationId xmlns:a16="http://schemas.microsoft.com/office/drawing/2014/main" id="{8A5182D8-D36E-47B1-8FE3-8556EA47A580}"/>
              </a:ext>
            </a:extLst>
          </p:cNvPr>
          <p:cNvSpPr txBox="1">
            <a:spLocks/>
          </p:cNvSpPr>
          <p:nvPr/>
        </p:nvSpPr>
        <p:spPr>
          <a:xfrm>
            <a:off x="389027" y="1012501"/>
            <a:ext cx="4857060" cy="393185"/>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0"/>
              </a:spcBef>
              <a:buFont typeface="Wingdings" panose="05000000000000000000" pitchFamily="2" charset="2"/>
              <a:buChar char="§"/>
              <a:defRPr sz="1600" kern="1200" spc="-10" baseline="0">
                <a:solidFill>
                  <a:schemeClr val="tx1"/>
                </a:solidFill>
                <a:latin typeface="Nunito Sans Light" pitchFamily="2" charset="0"/>
                <a:ea typeface="+mn-ea"/>
                <a:cs typeface="+mn-cs"/>
              </a:defRPr>
            </a:lvl1pPr>
            <a:lvl2pPr marL="6858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2pPr>
            <a:lvl3pPr marL="11430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3pPr>
            <a:lvl4pPr marL="16002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4pPr>
            <a:lvl5pPr marL="20574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Nunito Sans Light"/>
              </a:rPr>
              <a:t>A corporate venture with &gt;150 years of industry experience and strong parent-company backing.</a:t>
            </a:r>
          </a:p>
        </p:txBody>
      </p:sp>
      <p:sp>
        <p:nvSpPr>
          <p:cNvPr id="15" name="Textplatzhalter 13">
            <a:extLst>
              <a:ext uri="{FF2B5EF4-FFF2-40B4-BE49-F238E27FC236}">
                <a16:creationId xmlns:a16="http://schemas.microsoft.com/office/drawing/2014/main" id="{C0E194D7-C6F7-4771-8CFF-EAA592C902D5}"/>
              </a:ext>
            </a:extLst>
          </p:cNvPr>
          <p:cNvSpPr txBox="1">
            <a:spLocks/>
          </p:cNvSpPr>
          <p:nvPr/>
        </p:nvSpPr>
        <p:spPr>
          <a:xfrm>
            <a:off x="807472" y="1650906"/>
            <a:ext cx="4638923" cy="2972164"/>
          </a:xfrm>
          <a:prstGeom prst="rect">
            <a:avLst/>
          </a:prstGeom>
        </p:spPr>
        <p:txBody>
          <a:bodyPr vert="horz" wrap="square" lIns="0" tIns="0" rIns="0" bIns="0" rtlCol="0" anchor="t">
            <a:noAutofit/>
          </a:bodyPr>
          <a:lstStyle>
            <a:lvl1pPr marL="228600" indent="-228600" algn="l" defTabSz="914400" rtl="0" eaLnBrk="1" latinLnBrk="0" hangingPunct="1">
              <a:lnSpc>
                <a:spcPct val="90000"/>
              </a:lnSpc>
              <a:spcBef>
                <a:spcPts val="0"/>
              </a:spcBef>
              <a:buFont typeface="Wingdings" panose="05000000000000000000" pitchFamily="2" charset="2"/>
              <a:buChar char="§"/>
              <a:defRPr sz="1600" kern="1200" spc="-10" baseline="0">
                <a:solidFill>
                  <a:schemeClr val="tx1"/>
                </a:solidFill>
                <a:latin typeface="Nunito Sans Light" pitchFamily="2" charset="0"/>
                <a:ea typeface="+mn-ea"/>
                <a:cs typeface="+mn-cs"/>
              </a:defRPr>
            </a:lvl1pPr>
            <a:lvl2pPr marL="6858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2pPr>
            <a:lvl3pPr marL="11430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3pPr>
            <a:lvl4pPr marL="16002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4pPr>
            <a:lvl5pPr marL="2057400" indent="-228600" algn="l" defTabSz="914400" rtl="0" eaLnBrk="1" latinLnBrk="0" hangingPunct="1">
              <a:lnSpc>
                <a:spcPct val="90000"/>
              </a:lnSpc>
              <a:spcBef>
                <a:spcPts val="0"/>
              </a:spcBef>
              <a:buFont typeface="Wingdings" panose="05000000000000000000" pitchFamily="2" charset="2"/>
              <a:buChar char="§"/>
              <a:defRPr sz="1600" kern="1200">
                <a:solidFill>
                  <a:schemeClr val="tx1"/>
                </a:solidFill>
                <a:latin typeface="Nunito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50000"/>
              </a:lnSpc>
              <a:spcBef>
                <a:spcPts val="1350"/>
              </a:spcBef>
              <a:buClr>
                <a:schemeClr val="bg1"/>
              </a:buClr>
            </a:pPr>
            <a:r>
              <a:rPr lang="en-US" sz="1200" dirty="0"/>
              <a:t>Founded in 2021</a:t>
            </a:r>
          </a:p>
          <a:p>
            <a:pPr marL="214313" indent="-214313">
              <a:lnSpc>
                <a:spcPct val="150000"/>
              </a:lnSpc>
              <a:spcBef>
                <a:spcPts val="1350"/>
              </a:spcBef>
              <a:buClr>
                <a:schemeClr val="bg1"/>
              </a:buClr>
            </a:pPr>
            <a:r>
              <a:rPr lang="en-US" sz="1200" dirty="0"/>
              <a:t>25 employees (Germany, Netherlands, USA and Singapore)</a:t>
            </a:r>
          </a:p>
          <a:p>
            <a:pPr marL="214313" indent="-214313">
              <a:lnSpc>
                <a:spcPct val="150000"/>
              </a:lnSpc>
              <a:spcBef>
                <a:spcPts val="1350"/>
              </a:spcBef>
              <a:buClr>
                <a:schemeClr val="bg1"/>
              </a:buClr>
            </a:pPr>
            <a:r>
              <a:rPr lang="en-US" sz="1200" dirty="0"/>
              <a:t>We turn your façade into your own power plant and combine highly efficient color technologies with state-of-the-art technology</a:t>
            </a:r>
          </a:p>
          <a:p>
            <a:pPr marL="214313" indent="-214313">
              <a:lnSpc>
                <a:spcPct val="150000"/>
              </a:lnSpc>
              <a:spcBef>
                <a:spcPts val="1350"/>
              </a:spcBef>
              <a:buClr>
                <a:schemeClr val="bg1"/>
              </a:buClr>
            </a:pPr>
            <a:r>
              <a:rPr lang="en-US" sz="1200" dirty="0"/>
              <a:t>Highly automized &amp; industrial scale manufacturing facility for solar-active façade modules in Hamlar, Germany </a:t>
            </a:r>
          </a:p>
          <a:p>
            <a:pPr marL="214313" indent="-214313">
              <a:lnSpc>
                <a:spcPct val="150000"/>
              </a:lnSpc>
              <a:spcBef>
                <a:spcPts val="1350"/>
              </a:spcBef>
              <a:buClr>
                <a:schemeClr val="bg1"/>
              </a:buClr>
            </a:pPr>
            <a:r>
              <a:rPr lang="en-US" sz="1200" dirty="0"/>
              <a:t>Proud member of the international </a:t>
            </a:r>
            <a:r>
              <a:rPr lang="en-US" sz="1200" dirty="0" err="1"/>
              <a:t>Grenzebach</a:t>
            </a:r>
            <a:r>
              <a:rPr lang="en-US" sz="1200" dirty="0"/>
              <a:t> Group</a:t>
            </a:r>
          </a:p>
        </p:txBody>
      </p:sp>
      <p:sp>
        <p:nvSpPr>
          <p:cNvPr id="16" name="Titel 8">
            <a:extLst>
              <a:ext uri="{FF2B5EF4-FFF2-40B4-BE49-F238E27FC236}">
                <a16:creationId xmlns:a16="http://schemas.microsoft.com/office/drawing/2014/main" id="{EE6A7505-A219-4835-AF38-1D3FD8EC96ED}"/>
              </a:ext>
            </a:extLst>
          </p:cNvPr>
          <p:cNvSpPr>
            <a:spLocks noGrp="1"/>
          </p:cNvSpPr>
          <p:nvPr>
            <p:ph type="title"/>
          </p:nvPr>
        </p:nvSpPr>
        <p:spPr>
          <a:xfrm>
            <a:off x="389027" y="383400"/>
            <a:ext cx="4863228" cy="389530"/>
          </a:xfrm>
        </p:spPr>
        <p:txBody>
          <a:bodyPr/>
          <a:lstStyle/>
          <a:p>
            <a:r>
              <a:rPr lang="en-US" dirty="0">
                <a:ln w="12700">
                  <a:solidFill>
                    <a:schemeClr val="tx1"/>
                  </a:solidFill>
                </a:ln>
                <a:solidFill>
                  <a:schemeClr val="tx1">
                    <a:alpha val="0"/>
                  </a:schemeClr>
                </a:solidFill>
                <a:latin typeface="Nunito Sans Black" pitchFamily="2" charset="0"/>
              </a:rPr>
              <a:t>We Are </a:t>
            </a:r>
            <a:r>
              <a:rPr lang="en-US" dirty="0">
                <a:latin typeface="Nunito Sans Black" pitchFamily="2" charset="0"/>
              </a:rPr>
              <a:t>ENVELON.</a:t>
            </a:r>
          </a:p>
        </p:txBody>
      </p:sp>
      <p:pic>
        <p:nvPicPr>
          <p:cNvPr id="18" name="Grafik 17">
            <a:extLst>
              <a:ext uri="{FF2B5EF4-FFF2-40B4-BE49-F238E27FC236}">
                <a16:creationId xmlns:a16="http://schemas.microsoft.com/office/drawing/2014/main" id="{13610DF3-219F-4B62-AB23-F46342DE2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26" y="2544868"/>
            <a:ext cx="344021" cy="344021"/>
          </a:xfrm>
          <a:prstGeom prst="rect">
            <a:avLst/>
          </a:prstGeom>
          <a:solidFill>
            <a:schemeClr val="bg1"/>
          </a:solidFill>
        </p:spPr>
      </p:pic>
      <p:pic>
        <p:nvPicPr>
          <p:cNvPr id="19" name="Grafik 18">
            <a:extLst>
              <a:ext uri="{FF2B5EF4-FFF2-40B4-BE49-F238E27FC236}">
                <a16:creationId xmlns:a16="http://schemas.microsoft.com/office/drawing/2014/main" id="{51EFBE3A-DF0A-497F-84B8-0F633DE40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26" y="3314155"/>
            <a:ext cx="344021" cy="344021"/>
          </a:xfrm>
          <a:prstGeom prst="rect">
            <a:avLst/>
          </a:prstGeom>
          <a:solidFill>
            <a:schemeClr val="bg1"/>
          </a:solidFill>
        </p:spPr>
      </p:pic>
      <p:pic>
        <p:nvPicPr>
          <p:cNvPr id="21" name="Grafik 20">
            <a:extLst>
              <a:ext uri="{FF2B5EF4-FFF2-40B4-BE49-F238E27FC236}">
                <a16:creationId xmlns:a16="http://schemas.microsoft.com/office/drawing/2014/main" id="{45A18162-97FE-4990-9EE0-81A6F9CC24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027" y="1650906"/>
            <a:ext cx="342900" cy="342900"/>
          </a:xfrm>
          <a:prstGeom prst="rect">
            <a:avLst/>
          </a:prstGeom>
          <a:solidFill>
            <a:schemeClr val="bg1"/>
          </a:solidFill>
        </p:spPr>
      </p:pic>
      <p:pic>
        <p:nvPicPr>
          <p:cNvPr id="23" name="Grafik 22" descr="Gruppe von Frauen mit einfarbiger Füllung">
            <a:extLst>
              <a:ext uri="{FF2B5EF4-FFF2-40B4-BE49-F238E27FC236}">
                <a16:creationId xmlns:a16="http://schemas.microsoft.com/office/drawing/2014/main" id="{59381EA4-F8B4-4669-8B90-2CC8831B416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027" y="2081231"/>
            <a:ext cx="342900" cy="342900"/>
          </a:xfrm>
          <a:prstGeom prst="rect">
            <a:avLst/>
          </a:prstGeom>
        </p:spPr>
      </p:pic>
      <p:pic>
        <p:nvPicPr>
          <p:cNvPr id="24" name="Grafik 23">
            <a:extLst>
              <a:ext uri="{FF2B5EF4-FFF2-40B4-BE49-F238E27FC236}">
                <a16:creationId xmlns:a16="http://schemas.microsoft.com/office/drawing/2014/main" id="{9A1CEF3C-C46D-412B-A7EE-F5B6CF693A96}"/>
              </a:ext>
            </a:extLst>
          </p:cNvPr>
          <p:cNvPicPr>
            <a:picLocks noChangeAspect="1"/>
          </p:cNvPicPr>
          <p:nvPr/>
        </p:nvPicPr>
        <p:blipFill rotWithShape="1">
          <a:blip r:embed="rId8">
            <a:extLst>
              <a:ext uri="{28A0092B-C50C-407E-A947-70E740481C1C}">
                <a14:useLocalDpi xmlns:a14="http://schemas.microsoft.com/office/drawing/2010/main" val="0"/>
              </a:ext>
            </a:extLst>
          </a:blip>
          <a:srcRect r="78609"/>
          <a:stretch/>
        </p:blipFill>
        <p:spPr>
          <a:xfrm>
            <a:off x="389027" y="4011338"/>
            <a:ext cx="342900" cy="239324"/>
          </a:xfrm>
          <a:prstGeom prst="rect">
            <a:avLst/>
          </a:prstGeom>
        </p:spPr>
      </p:pic>
      <p:sp>
        <p:nvSpPr>
          <p:cNvPr id="2" name="Rechteck 1">
            <a:extLst>
              <a:ext uri="{FF2B5EF4-FFF2-40B4-BE49-F238E27FC236}">
                <a16:creationId xmlns:a16="http://schemas.microsoft.com/office/drawing/2014/main" id="{355CDAEB-BACC-4777-A211-B62733766BEC}"/>
              </a:ext>
            </a:extLst>
          </p:cNvPr>
          <p:cNvSpPr/>
          <p:nvPr/>
        </p:nvSpPr>
        <p:spPr>
          <a:xfrm>
            <a:off x="254000" y="4311650"/>
            <a:ext cx="685800" cy="5107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sp>
        <p:nvSpPr>
          <p:cNvPr id="14" name="Textplatzhalter 65">
            <a:extLst>
              <a:ext uri="{FF2B5EF4-FFF2-40B4-BE49-F238E27FC236}">
                <a16:creationId xmlns:a16="http://schemas.microsoft.com/office/drawing/2014/main" id="{84EC6EC6-8808-4CC1-A316-4B7D919DA38C}"/>
              </a:ext>
            </a:extLst>
          </p:cNvPr>
          <p:cNvSpPr txBox="1">
            <a:spLocks/>
          </p:cNvSpPr>
          <p:nvPr/>
        </p:nvSpPr>
        <p:spPr bwMode="auto">
          <a:xfrm>
            <a:off x="4494480" y="184107"/>
            <a:ext cx="751607" cy="565495"/>
          </a:xfrm>
          <a:prstGeom prst="rect">
            <a:avLst/>
          </a:prstGeom>
          <a:blipFill>
            <a:blip r:embed="rId9"/>
            <a:stretch/>
          </a:blipFill>
        </p:spPr>
        <p:txBody>
          <a:bodyPr lIns="0" tIns="0" rIns="0" bIns="0">
            <a:noAutofit/>
          </a:bodyPr>
          <a:lstStyle>
            <a:lvl1pPr marL="0" indent="0" algn="l" rtl="0" eaLnBrk="0" fontAlgn="base" hangingPunct="0">
              <a:lnSpc>
                <a:spcPts val="1538"/>
              </a:lnSpc>
              <a:spcBef>
                <a:spcPts val="0"/>
              </a:spcBef>
              <a:spcAft>
                <a:spcPct val="0"/>
              </a:spcAft>
              <a:buFont typeface="Arial"/>
              <a:buNone/>
              <a:defRPr sz="1200" kern="1200" spc="8" baseline="0">
                <a:solidFill>
                  <a:schemeClr val="tx1"/>
                </a:solidFill>
                <a:latin typeface="+mn-lt"/>
                <a:ea typeface="+mn-ea"/>
                <a:cs typeface="+mn-cs"/>
              </a:defRPr>
            </a:lvl1pPr>
            <a:lvl2pPr marL="135000" indent="0" algn="l" rtl="0" eaLnBrk="0" fontAlgn="base" hangingPunct="0">
              <a:lnSpc>
                <a:spcPct val="100000"/>
              </a:lnSpc>
              <a:spcBef>
                <a:spcPct val="0"/>
              </a:spcBef>
              <a:spcAft>
                <a:spcPct val="0"/>
              </a:spcAft>
              <a:buFont typeface="Arial"/>
              <a:buNone/>
              <a:defRPr sz="1600" kern="1200">
                <a:solidFill>
                  <a:schemeClr val="tx1"/>
                </a:solidFill>
                <a:latin typeface="+mn-lt"/>
                <a:ea typeface="+mn-ea"/>
                <a:cs typeface="+mn-cs"/>
              </a:defRPr>
            </a:lvl2pPr>
            <a:lvl3pPr marL="270000" indent="0" algn="l" rtl="0" eaLnBrk="0" fontAlgn="base" hangingPunct="0">
              <a:lnSpc>
                <a:spcPct val="125000"/>
              </a:lnSpc>
              <a:spcBef>
                <a:spcPct val="0"/>
              </a:spcBef>
              <a:spcAft>
                <a:spcPct val="0"/>
              </a:spcAft>
              <a:buFont typeface="Arial"/>
              <a:buNone/>
              <a:defRPr sz="1400" kern="1200">
                <a:solidFill>
                  <a:schemeClr val="tx1"/>
                </a:solidFill>
                <a:latin typeface="+mn-lt"/>
                <a:ea typeface="+mn-ea"/>
                <a:cs typeface="+mn-cs"/>
              </a:defRPr>
            </a:lvl3pPr>
            <a:lvl4pPr marL="405000" indent="0" algn="l" rtl="0" eaLnBrk="0" fontAlgn="base" hangingPunct="0">
              <a:lnSpc>
                <a:spcPct val="125000"/>
              </a:lnSpc>
              <a:spcBef>
                <a:spcPct val="0"/>
              </a:spcBef>
              <a:spcAft>
                <a:spcPct val="0"/>
              </a:spcAft>
              <a:buFont typeface="Arial"/>
              <a:buNone/>
              <a:defRPr sz="1400" kern="1200">
                <a:solidFill>
                  <a:schemeClr val="tx1"/>
                </a:solidFill>
                <a:latin typeface="+mn-lt"/>
                <a:ea typeface="+mn-ea"/>
                <a:cs typeface="+mn-cs"/>
              </a:defRPr>
            </a:lvl4pPr>
            <a:lvl5pPr marL="540000" indent="0" algn="l" rtl="0" eaLnBrk="0" fontAlgn="base" hangingPunct="0">
              <a:lnSpc>
                <a:spcPct val="125000"/>
              </a:lnSpc>
              <a:spcBef>
                <a:spcPct val="0"/>
              </a:spcBef>
              <a:spcAft>
                <a:spcPct val="0"/>
              </a:spcAft>
              <a:buFont typeface="Arial"/>
              <a:buNone/>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a:t> </a:t>
            </a:r>
          </a:p>
        </p:txBody>
      </p:sp>
    </p:spTree>
    <p:extLst>
      <p:ext uri="{BB962C8B-B14F-4D97-AF65-F5344CB8AC3E}">
        <p14:creationId xmlns:p14="http://schemas.microsoft.com/office/powerpoint/2010/main" val="81132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64BD"/>
            </a:gs>
            <a:gs pos="100000">
              <a:schemeClr val="accent1">
                <a:lumMod val="75000"/>
              </a:schemeClr>
            </a:gs>
          </a:gsLst>
          <a:lin ang="2700000" scaled="1"/>
        </a:gradFill>
        <a:effectLst/>
      </p:bgPr>
    </p:bg>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9227"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46092"/>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i="1" dirty="0">
                <a:solidFill>
                  <a:schemeClr val="bg1">
                    <a:lumMod val="65000"/>
                  </a:schemeClr>
                </a:solidFill>
              </a:rPr>
              <a:t>[City / </a:t>
            </a:r>
            <a:r>
              <a:rPr lang="de-DE" i="1" dirty="0" err="1">
                <a:solidFill>
                  <a:schemeClr val="bg1">
                    <a:lumMod val="65000"/>
                  </a:schemeClr>
                </a:solidFill>
              </a:rPr>
              <a:t>Energy</a:t>
            </a:r>
            <a:r>
              <a:rPr lang="de-DE" i="1" dirty="0">
                <a:solidFill>
                  <a:schemeClr val="bg1">
                    <a:lumMod val="65000"/>
                  </a:schemeClr>
                </a:solidFill>
              </a:rPr>
              <a:t> / </a:t>
            </a:r>
            <a:r>
              <a:rPr lang="de-DE" i="1" dirty="0" err="1">
                <a:solidFill>
                  <a:schemeClr val="bg1">
                    <a:lumMod val="65000"/>
                  </a:schemeClr>
                </a:solidFill>
              </a:rPr>
              <a:t>Consumption</a:t>
            </a:r>
            <a:r>
              <a:rPr lang="de-DE" i="1" dirty="0">
                <a:solidFill>
                  <a:schemeClr val="bg1">
                    <a:lumMod val="65000"/>
                  </a:schemeClr>
                </a:solidFill>
              </a:rPr>
              <a:t>]</a:t>
            </a:r>
          </a:p>
          <a:p>
            <a:pPr>
              <a:defRPr/>
            </a:pP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a:t>Name Name Name </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315912" y="950863"/>
            <a:ext cx="7897646" cy="3603631"/>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dirty="0"/>
              <a:t>Problem </a:t>
            </a:r>
            <a:r>
              <a:rPr lang="de-DE" sz="1200" b="1" dirty="0" err="1"/>
              <a:t>definition</a:t>
            </a:r>
            <a:r>
              <a:rPr lang="de-DE" sz="1200" b="1" dirty="0"/>
              <a:t>: </a:t>
            </a:r>
            <a:r>
              <a:rPr lang="de-DE" sz="1200" i="1" dirty="0">
                <a:solidFill>
                  <a:srgbClr val="999999"/>
                </a:solidFill>
              </a:rPr>
              <a:t>Solar </a:t>
            </a:r>
            <a:r>
              <a:rPr lang="de-DE" sz="1200" i="1" dirty="0" err="1">
                <a:solidFill>
                  <a:srgbClr val="999999"/>
                </a:solidFill>
              </a:rPr>
              <a:t>energy</a:t>
            </a:r>
            <a:r>
              <a:rPr lang="de-DE" sz="1200" i="1" dirty="0">
                <a:solidFill>
                  <a:srgbClr val="999999"/>
                </a:solidFill>
              </a:rPr>
              <a:t> </a:t>
            </a:r>
            <a:r>
              <a:rPr lang="de-DE" sz="1200" i="1" dirty="0" err="1">
                <a:solidFill>
                  <a:srgbClr val="999999"/>
                </a:solidFill>
              </a:rPr>
              <a:t>dependant</a:t>
            </a:r>
            <a:r>
              <a:rPr lang="de-DE" sz="1200" i="1" dirty="0">
                <a:solidFill>
                  <a:srgbClr val="999999"/>
                </a:solidFill>
              </a:rPr>
              <a:t> on </a:t>
            </a:r>
            <a:r>
              <a:rPr lang="de-DE" sz="1200" i="1" dirty="0" err="1">
                <a:solidFill>
                  <a:srgbClr val="999999"/>
                </a:solidFill>
              </a:rPr>
              <a:t>daylight</a:t>
            </a:r>
            <a:r>
              <a:rPr lang="de-DE" sz="1200" i="1" dirty="0">
                <a:solidFill>
                  <a:srgbClr val="999999"/>
                </a:solidFill>
              </a:rPr>
              <a:t> and </a:t>
            </a:r>
            <a:r>
              <a:rPr lang="de-DE" sz="1200" i="1" dirty="0" err="1">
                <a:solidFill>
                  <a:srgbClr val="999999"/>
                </a:solidFill>
              </a:rPr>
              <a:t>the</a:t>
            </a:r>
            <a:r>
              <a:rPr lang="de-DE" sz="1200" i="1" dirty="0">
                <a:solidFill>
                  <a:srgbClr val="999999"/>
                </a:solidFill>
              </a:rPr>
              <a:t> </a:t>
            </a:r>
            <a:r>
              <a:rPr lang="de-DE" sz="1200" i="1" dirty="0" err="1">
                <a:solidFill>
                  <a:srgbClr val="999999"/>
                </a:solidFill>
              </a:rPr>
              <a:t>variation</a:t>
            </a:r>
            <a:r>
              <a:rPr lang="de-DE" sz="1200" i="1" dirty="0">
                <a:solidFill>
                  <a:srgbClr val="999999"/>
                </a:solidFill>
              </a:rPr>
              <a:t> in power </a:t>
            </a:r>
            <a:r>
              <a:rPr lang="de-DE" sz="1200" i="1" dirty="0" err="1">
                <a:solidFill>
                  <a:srgbClr val="999999"/>
                </a:solidFill>
              </a:rPr>
              <a:t>output</a:t>
            </a:r>
            <a:r>
              <a:rPr lang="de-DE" sz="1200" i="1" dirty="0">
                <a:solidFill>
                  <a:srgbClr val="999999"/>
                </a:solidFill>
              </a:rPr>
              <a:t> </a:t>
            </a:r>
            <a:r>
              <a:rPr lang="de-DE" sz="1200" i="1" dirty="0" err="1">
                <a:solidFill>
                  <a:srgbClr val="999999"/>
                </a:solidFill>
              </a:rPr>
              <a:t>poses</a:t>
            </a:r>
            <a:r>
              <a:rPr lang="de-DE" sz="1200" i="1" dirty="0">
                <a:solidFill>
                  <a:srgbClr val="999999"/>
                </a:solidFill>
              </a:rPr>
              <a:t> </a:t>
            </a:r>
            <a:r>
              <a:rPr lang="de-DE" sz="1200" i="1" dirty="0" err="1">
                <a:solidFill>
                  <a:srgbClr val="999999"/>
                </a:solidFill>
              </a:rPr>
              <a:t>new</a:t>
            </a:r>
            <a:r>
              <a:rPr lang="de-DE" sz="1200" i="1" dirty="0">
                <a:solidFill>
                  <a:srgbClr val="999999"/>
                </a:solidFill>
              </a:rPr>
              <a:t> </a:t>
            </a:r>
            <a:r>
              <a:rPr lang="de-DE" sz="1200" i="1" dirty="0" err="1">
                <a:solidFill>
                  <a:srgbClr val="999999"/>
                </a:solidFill>
              </a:rPr>
              <a:t>challenges</a:t>
            </a:r>
            <a:r>
              <a:rPr lang="de-DE" sz="1200" i="1" dirty="0">
                <a:solidFill>
                  <a:srgbClr val="999999"/>
                </a:solidFill>
              </a:rPr>
              <a:t> </a:t>
            </a:r>
            <a:r>
              <a:rPr lang="de-DE" sz="1200" i="1" dirty="0" err="1">
                <a:solidFill>
                  <a:srgbClr val="999999"/>
                </a:solidFill>
              </a:rPr>
              <a:t>to</a:t>
            </a:r>
            <a:r>
              <a:rPr lang="de-DE" sz="1200" i="1" dirty="0">
                <a:solidFill>
                  <a:srgbClr val="999999"/>
                </a:solidFill>
              </a:rPr>
              <a:t> </a:t>
            </a:r>
            <a:r>
              <a:rPr lang="de-DE" sz="1200" i="1" dirty="0" err="1">
                <a:solidFill>
                  <a:srgbClr val="999999"/>
                </a:solidFill>
              </a:rPr>
              <a:t>our</a:t>
            </a:r>
            <a:r>
              <a:rPr lang="de-DE" sz="1200" i="1" dirty="0">
                <a:solidFill>
                  <a:srgbClr val="999999"/>
                </a:solidFill>
              </a:rPr>
              <a:t> </a:t>
            </a:r>
            <a:r>
              <a:rPr lang="de-DE" sz="1200" i="1" dirty="0" err="1">
                <a:solidFill>
                  <a:srgbClr val="999999"/>
                </a:solidFill>
              </a:rPr>
              <a:t>grid</a:t>
            </a:r>
            <a:r>
              <a:rPr lang="de-DE" sz="1200" i="1" dirty="0">
                <a:solidFill>
                  <a:srgbClr val="999999"/>
                </a:solidFill>
              </a:rPr>
              <a:t> </a:t>
            </a:r>
            <a:r>
              <a:rPr lang="de-DE" sz="1200" i="1" dirty="0" err="1">
                <a:solidFill>
                  <a:srgbClr val="999999"/>
                </a:solidFill>
              </a:rPr>
              <a:t>infrastructure</a:t>
            </a:r>
            <a:r>
              <a:rPr lang="de-DE" sz="1200" i="1" dirty="0">
                <a:solidFill>
                  <a:srgbClr val="999999"/>
                </a:solidFill>
              </a:rPr>
              <a:t>. New and innovative </a:t>
            </a:r>
            <a:r>
              <a:rPr lang="de-DE" sz="1200" i="1" dirty="0" err="1">
                <a:solidFill>
                  <a:srgbClr val="999999"/>
                </a:solidFill>
              </a:rPr>
              <a:t>solutions</a:t>
            </a:r>
            <a:r>
              <a:rPr lang="de-DE" sz="1200" i="1" dirty="0">
                <a:solidFill>
                  <a:srgbClr val="999999"/>
                </a:solidFill>
              </a:rPr>
              <a:t> </a:t>
            </a:r>
            <a:r>
              <a:rPr lang="de-DE" sz="1200" i="1" dirty="0" err="1">
                <a:solidFill>
                  <a:srgbClr val="999999"/>
                </a:solidFill>
              </a:rPr>
              <a:t>are</a:t>
            </a:r>
            <a:r>
              <a:rPr lang="de-DE" sz="1200" i="1" dirty="0">
                <a:solidFill>
                  <a:srgbClr val="999999"/>
                </a:solidFill>
              </a:rPr>
              <a:t> </a:t>
            </a:r>
            <a:r>
              <a:rPr lang="de-DE" sz="1200" i="1" dirty="0" err="1">
                <a:solidFill>
                  <a:srgbClr val="999999"/>
                </a:solidFill>
              </a:rPr>
              <a:t>required</a:t>
            </a:r>
            <a:r>
              <a:rPr lang="de-DE" sz="1200" i="1" dirty="0">
                <a:solidFill>
                  <a:srgbClr val="999999"/>
                </a:solidFill>
              </a:rPr>
              <a:t> </a:t>
            </a:r>
            <a:r>
              <a:rPr lang="de-DE" sz="1200" i="1" dirty="0" err="1">
                <a:solidFill>
                  <a:srgbClr val="999999"/>
                </a:solidFill>
              </a:rPr>
              <a:t>to</a:t>
            </a:r>
            <a:r>
              <a:rPr lang="de-DE" sz="1200" i="1" dirty="0">
                <a:solidFill>
                  <a:srgbClr val="999999"/>
                </a:solidFill>
              </a:rPr>
              <a:t> </a:t>
            </a:r>
            <a:r>
              <a:rPr lang="de-DE" sz="1200" i="1" dirty="0" err="1">
                <a:solidFill>
                  <a:srgbClr val="999999"/>
                </a:solidFill>
              </a:rPr>
              <a:t>enable</a:t>
            </a:r>
            <a:r>
              <a:rPr lang="de-DE" sz="1200" i="1" dirty="0">
                <a:solidFill>
                  <a:srgbClr val="999999"/>
                </a:solidFill>
              </a:rPr>
              <a:t> </a:t>
            </a:r>
            <a:r>
              <a:rPr lang="de-DE" sz="1200" i="1" dirty="0" err="1">
                <a:solidFill>
                  <a:srgbClr val="999999"/>
                </a:solidFill>
              </a:rPr>
              <a:t>widespread</a:t>
            </a:r>
            <a:r>
              <a:rPr lang="de-DE" sz="1200" i="1" dirty="0">
                <a:solidFill>
                  <a:srgbClr val="999999"/>
                </a:solidFill>
              </a:rPr>
              <a:t> </a:t>
            </a:r>
            <a:r>
              <a:rPr lang="de-DE" sz="1200" i="1" dirty="0" err="1">
                <a:solidFill>
                  <a:srgbClr val="999999"/>
                </a:solidFill>
              </a:rPr>
              <a:t>renewable</a:t>
            </a:r>
            <a:r>
              <a:rPr lang="de-DE" sz="1200" i="1" dirty="0">
                <a:solidFill>
                  <a:srgbClr val="999999"/>
                </a:solidFill>
              </a:rPr>
              <a:t> solar </a:t>
            </a:r>
            <a:r>
              <a:rPr lang="de-DE" sz="1200" i="1" dirty="0" err="1">
                <a:solidFill>
                  <a:srgbClr val="999999"/>
                </a:solidFill>
              </a:rPr>
              <a:t>energy</a:t>
            </a:r>
            <a:r>
              <a:rPr lang="de-DE" sz="1200" i="1" dirty="0">
                <a:solidFill>
                  <a:srgbClr val="999999"/>
                </a:solidFill>
              </a:rPr>
              <a:t>.</a:t>
            </a:r>
          </a:p>
          <a:p>
            <a:endParaRPr lang="de-DE" sz="1200" dirty="0"/>
          </a:p>
          <a:p>
            <a:r>
              <a:rPr lang="en-US" sz="1200" b="1" dirty="0"/>
              <a:t>Waste-Challenge: </a:t>
            </a:r>
            <a:r>
              <a:rPr lang="en-US" sz="1200" i="1" dirty="0">
                <a:solidFill>
                  <a:srgbClr val="999999"/>
                </a:solidFill>
              </a:rPr>
              <a:t>Your challenge is to develop a concept for a smart community featuring energy self-sufficiency and suitable storage and distribution systems for renewable electricity.</a:t>
            </a:r>
          </a:p>
          <a:p>
            <a:r>
              <a:rPr lang="en-US" sz="1200" i="1" dirty="0">
                <a:solidFill>
                  <a:srgbClr val="999999"/>
                </a:solidFill>
                <a:sym typeface="Wingdings" panose="05000000000000000000" pitchFamily="2" charset="2"/>
              </a:rPr>
              <a:t> </a:t>
            </a:r>
            <a:r>
              <a:rPr lang="en-US" sz="1200" i="1" dirty="0">
                <a:solidFill>
                  <a:srgbClr val="999999"/>
                </a:solidFill>
              </a:rPr>
              <a:t>How can innovative renewable energy concepts, such as solar facades be leveraged as enablers of self-sufficient sustainable communities?</a:t>
            </a:r>
          </a:p>
          <a:p>
            <a:r>
              <a:rPr lang="en-US" sz="1200" i="1" dirty="0">
                <a:solidFill>
                  <a:srgbClr val="999999"/>
                </a:solidFill>
                <a:sym typeface="Wingdings" panose="05000000000000000000" pitchFamily="2" charset="2"/>
              </a:rPr>
              <a:t> </a:t>
            </a:r>
            <a:r>
              <a:rPr lang="en-US" sz="1200" i="1" dirty="0">
                <a:solidFill>
                  <a:srgbClr val="999999"/>
                </a:solidFill>
              </a:rPr>
              <a:t>What could a smart network within a self-sufficient community look like? How can we enable a stable storage and distribution solution for electric energy?</a:t>
            </a:r>
          </a:p>
          <a:p>
            <a:pPr marL="171450" indent="-171450">
              <a:buFont typeface="Wingdings" panose="05000000000000000000" pitchFamily="2" charset="2"/>
              <a:buChar char="à"/>
            </a:pPr>
            <a:r>
              <a:rPr lang="en-US" sz="1200" i="1" dirty="0">
                <a:solidFill>
                  <a:srgbClr val="999999"/>
                </a:solidFill>
              </a:rPr>
              <a:t>What regulatory and societal challenges could one face during the realization of smart self-sustainable cities?</a:t>
            </a:r>
          </a:p>
          <a:p>
            <a:pPr marL="171450" indent="-171450">
              <a:buFont typeface="Wingdings" panose="05000000000000000000" pitchFamily="2" charset="2"/>
              <a:buChar char="à"/>
            </a:pPr>
            <a:endParaRPr lang="en-US" sz="1200" b="1" dirty="0"/>
          </a:p>
          <a:p>
            <a:r>
              <a:rPr lang="en-US" sz="1200" b="1" dirty="0"/>
              <a:t>Desired Impact:</a:t>
            </a:r>
            <a:r>
              <a:rPr lang="en-DE" sz="1200" b="1" dirty="0"/>
              <a:t> </a:t>
            </a:r>
            <a:r>
              <a:rPr lang="de-DE" sz="1200" i="1" dirty="0">
                <a:solidFill>
                  <a:schemeClr val="bg1">
                    <a:lumMod val="65000"/>
                  </a:schemeClr>
                </a:solidFill>
              </a:rPr>
              <a:t>I</a:t>
            </a:r>
            <a:r>
              <a:rPr lang="en-US" sz="1200" i="1" dirty="0" err="1">
                <a:solidFill>
                  <a:schemeClr val="bg1">
                    <a:lumMod val="65000"/>
                  </a:schemeClr>
                </a:solidFill>
              </a:rPr>
              <a:t>nnovative</a:t>
            </a:r>
            <a:r>
              <a:rPr lang="en-US" sz="1200" i="1" dirty="0">
                <a:solidFill>
                  <a:schemeClr val="bg1">
                    <a:lumMod val="65000"/>
                  </a:schemeClr>
                </a:solidFill>
              </a:rPr>
              <a:t> concepts for smart self-sufficient cities which can be used as inspiration for various projects in the field of renewable energies and urban planning. </a:t>
            </a:r>
          </a:p>
          <a:p>
            <a:r>
              <a:rPr lang="en-US" sz="1200" b="1" dirty="0"/>
              <a:t>Skills needed/recommended: </a:t>
            </a:r>
          </a:p>
          <a:p>
            <a:r>
              <a:rPr lang="en-US" sz="1200" i="1" dirty="0">
                <a:solidFill>
                  <a:schemeClr val="bg1">
                    <a:lumMod val="65000"/>
                  </a:schemeClr>
                </a:solidFill>
              </a:rPr>
              <a:t>Any background from engineering to sociology is suitable for this project. We are looking for a diverse team with both technical and non-technical backgrounds</a:t>
            </a:r>
          </a:p>
          <a:p>
            <a:r>
              <a:rPr lang="en-US" sz="1200" b="1" dirty="0"/>
              <a:t>Relevant considerations for the challenge/theme: </a:t>
            </a:r>
            <a:endParaRPr lang="en-DE" sz="1200" dirty="0"/>
          </a:p>
          <a:p>
            <a:r>
              <a:rPr lang="en-US" sz="1200" i="1" dirty="0">
                <a:solidFill>
                  <a:schemeClr val="bg1">
                    <a:lumMod val="65000"/>
                  </a:schemeClr>
                </a:solidFill>
              </a:rPr>
              <a:t>The challenge should focus on available renewable technologies, in particular photovoltaic energy. </a:t>
            </a:r>
            <a:endParaRPr lang="en-DE" sz="1200" b="1" dirty="0"/>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53231" y="456480"/>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pPr>
              <a:spcBef>
                <a:spcPts val="1200"/>
              </a:spcBef>
            </a:pPr>
            <a:r>
              <a:rPr lang="en-US" sz="1800" b="1" i="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Sustainable Self-Sufficient Communities based on Renewable Energy</a:t>
            </a:r>
            <a:endParaRPr lang="de-D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17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3318"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46092"/>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i="1" dirty="0">
                <a:solidFill>
                  <a:schemeClr val="bg1">
                    <a:lumMod val="65000"/>
                  </a:schemeClr>
                </a:solidFill>
              </a:rPr>
              <a:t>[City / </a:t>
            </a:r>
            <a:r>
              <a:rPr lang="de-DE" i="1" dirty="0" err="1">
                <a:solidFill>
                  <a:schemeClr val="bg1">
                    <a:lumMod val="65000"/>
                  </a:schemeClr>
                </a:solidFill>
              </a:rPr>
              <a:t>Energy</a:t>
            </a:r>
            <a:r>
              <a:rPr lang="de-DE" i="1" dirty="0">
                <a:solidFill>
                  <a:schemeClr val="bg1">
                    <a:lumMod val="65000"/>
                  </a:schemeClr>
                </a:solidFill>
              </a:rPr>
              <a:t> / </a:t>
            </a:r>
            <a:r>
              <a:rPr lang="de-DE" i="1" dirty="0" err="1">
                <a:solidFill>
                  <a:schemeClr val="bg1">
                    <a:lumMod val="65000"/>
                  </a:schemeClr>
                </a:solidFill>
              </a:rPr>
              <a:t>Consumption</a:t>
            </a:r>
            <a:r>
              <a:rPr lang="de-DE" i="1" dirty="0">
                <a:solidFill>
                  <a:schemeClr val="bg1">
                    <a:lumMod val="65000"/>
                  </a:schemeClr>
                </a:solidFill>
              </a:rPr>
              <a:t>]</a:t>
            </a:r>
          </a:p>
          <a:p>
            <a:pPr>
              <a:defRPr/>
            </a:pP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a:t>Name Name Name </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315912" y="950863"/>
            <a:ext cx="7592872" cy="3603631"/>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dirty="0"/>
              <a:t>Problem </a:t>
            </a:r>
            <a:r>
              <a:rPr lang="de-DE" sz="1200" b="1" dirty="0" err="1"/>
              <a:t>definition</a:t>
            </a:r>
            <a:r>
              <a:rPr lang="de-DE" sz="1200" b="1" dirty="0"/>
              <a:t>: </a:t>
            </a:r>
            <a:r>
              <a:rPr lang="de-DE" sz="1200" i="1" dirty="0">
                <a:solidFill>
                  <a:srgbClr val="999999"/>
                </a:solidFill>
              </a:rPr>
              <a:t>Solar </a:t>
            </a:r>
            <a:r>
              <a:rPr lang="de-DE" sz="1200" i="1" dirty="0" err="1">
                <a:solidFill>
                  <a:srgbClr val="999999"/>
                </a:solidFill>
              </a:rPr>
              <a:t>Facades</a:t>
            </a:r>
            <a:r>
              <a:rPr lang="de-DE" sz="1200" i="1" dirty="0">
                <a:solidFill>
                  <a:srgbClr val="999999"/>
                </a:solidFill>
              </a:rPr>
              <a:t> </a:t>
            </a:r>
            <a:r>
              <a:rPr lang="de-DE" sz="1200" i="1" dirty="0" err="1">
                <a:solidFill>
                  <a:srgbClr val="999999"/>
                </a:solidFill>
              </a:rPr>
              <a:t>are</a:t>
            </a:r>
            <a:r>
              <a:rPr lang="de-DE" sz="1200" i="1" dirty="0">
                <a:solidFill>
                  <a:srgbClr val="999999"/>
                </a:solidFill>
              </a:rPr>
              <a:t> a </a:t>
            </a:r>
            <a:r>
              <a:rPr lang="de-DE" sz="1200" i="1" dirty="0" err="1">
                <a:solidFill>
                  <a:srgbClr val="999999"/>
                </a:solidFill>
              </a:rPr>
              <a:t>great</a:t>
            </a:r>
            <a:r>
              <a:rPr lang="de-DE" sz="1200" i="1" dirty="0">
                <a:solidFill>
                  <a:srgbClr val="999999"/>
                </a:solidFill>
              </a:rPr>
              <a:t> </a:t>
            </a:r>
            <a:r>
              <a:rPr lang="de-DE" sz="1200" i="1" dirty="0" err="1">
                <a:solidFill>
                  <a:srgbClr val="999999"/>
                </a:solidFill>
              </a:rPr>
              <a:t>option</a:t>
            </a:r>
            <a:r>
              <a:rPr lang="de-DE" sz="1200" i="1" dirty="0">
                <a:solidFill>
                  <a:srgbClr val="999999"/>
                </a:solidFill>
              </a:rPr>
              <a:t> </a:t>
            </a:r>
            <a:r>
              <a:rPr lang="de-DE" sz="1200" i="1" dirty="0" err="1">
                <a:solidFill>
                  <a:srgbClr val="999999"/>
                </a:solidFill>
              </a:rPr>
              <a:t>to</a:t>
            </a:r>
            <a:r>
              <a:rPr lang="de-DE" sz="1200" i="1" dirty="0">
                <a:solidFill>
                  <a:srgbClr val="999999"/>
                </a:solidFill>
              </a:rPr>
              <a:t> </a:t>
            </a:r>
            <a:r>
              <a:rPr lang="de-DE" sz="1200" i="1" dirty="0" err="1">
                <a:solidFill>
                  <a:srgbClr val="999999"/>
                </a:solidFill>
              </a:rPr>
              <a:t>distribute</a:t>
            </a:r>
            <a:r>
              <a:rPr lang="de-DE" sz="1200" i="1" dirty="0">
                <a:solidFill>
                  <a:srgbClr val="999999"/>
                </a:solidFill>
              </a:rPr>
              <a:t> solar </a:t>
            </a:r>
            <a:r>
              <a:rPr lang="de-DE" sz="1200" i="1" dirty="0" err="1">
                <a:solidFill>
                  <a:srgbClr val="999999"/>
                </a:solidFill>
              </a:rPr>
              <a:t>energy</a:t>
            </a:r>
            <a:r>
              <a:rPr lang="de-DE" sz="1200" i="1" dirty="0">
                <a:solidFill>
                  <a:srgbClr val="999999"/>
                </a:solidFill>
              </a:rPr>
              <a:t> </a:t>
            </a:r>
            <a:r>
              <a:rPr lang="de-DE" sz="1200" i="1" dirty="0" err="1">
                <a:solidFill>
                  <a:srgbClr val="999999"/>
                </a:solidFill>
              </a:rPr>
              <a:t>generation</a:t>
            </a:r>
            <a:r>
              <a:rPr lang="de-DE" sz="1200" i="1" dirty="0">
                <a:solidFill>
                  <a:srgbClr val="999999"/>
                </a:solidFill>
              </a:rPr>
              <a:t> </a:t>
            </a:r>
            <a:r>
              <a:rPr lang="de-DE" sz="1200" i="1" dirty="0" err="1">
                <a:solidFill>
                  <a:srgbClr val="999999"/>
                </a:solidFill>
              </a:rPr>
              <a:t>throughout</a:t>
            </a:r>
            <a:r>
              <a:rPr lang="de-DE" sz="1200" i="1" dirty="0">
                <a:solidFill>
                  <a:srgbClr val="999999"/>
                </a:solidFill>
              </a:rPr>
              <a:t> </a:t>
            </a:r>
            <a:r>
              <a:rPr lang="de-DE" sz="1200" i="1" dirty="0" err="1">
                <a:solidFill>
                  <a:srgbClr val="999999"/>
                </a:solidFill>
              </a:rPr>
              <a:t>the</a:t>
            </a:r>
            <a:r>
              <a:rPr lang="de-DE" sz="1200" i="1" dirty="0">
                <a:solidFill>
                  <a:srgbClr val="999999"/>
                </a:solidFill>
              </a:rPr>
              <a:t> </a:t>
            </a:r>
            <a:r>
              <a:rPr lang="de-DE" sz="1200" i="1" dirty="0" err="1">
                <a:solidFill>
                  <a:srgbClr val="999999"/>
                </a:solidFill>
              </a:rPr>
              <a:t>day</a:t>
            </a:r>
            <a:r>
              <a:rPr lang="de-DE" sz="1200" i="1" dirty="0">
                <a:solidFill>
                  <a:srgbClr val="999999"/>
                </a:solidFill>
              </a:rPr>
              <a:t>. </a:t>
            </a:r>
            <a:r>
              <a:rPr lang="de-DE" sz="1200" i="1" dirty="0" err="1">
                <a:solidFill>
                  <a:srgbClr val="999999"/>
                </a:solidFill>
              </a:rPr>
              <a:t>They</a:t>
            </a:r>
            <a:r>
              <a:rPr lang="de-DE" sz="1200" i="1" dirty="0">
                <a:solidFill>
                  <a:srgbClr val="999999"/>
                </a:solidFill>
              </a:rPr>
              <a:t> </a:t>
            </a:r>
            <a:r>
              <a:rPr lang="de-DE" sz="1200" i="1" dirty="0" err="1">
                <a:solidFill>
                  <a:srgbClr val="999999"/>
                </a:solidFill>
              </a:rPr>
              <a:t>produce</a:t>
            </a:r>
            <a:r>
              <a:rPr lang="de-DE" sz="1200" i="1" dirty="0">
                <a:solidFill>
                  <a:srgbClr val="999999"/>
                </a:solidFill>
              </a:rPr>
              <a:t> </a:t>
            </a:r>
            <a:r>
              <a:rPr lang="de-DE" sz="1200" i="1" dirty="0" err="1">
                <a:solidFill>
                  <a:srgbClr val="999999"/>
                </a:solidFill>
              </a:rPr>
              <a:t>more</a:t>
            </a:r>
            <a:r>
              <a:rPr lang="de-DE" sz="1200" i="1" dirty="0">
                <a:solidFill>
                  <a:srgbClr val="999999"/>
                </a:solidFill>
              </a:rPr>
              <a:t> </a:t>
            </a:r>
            <a:r>
              <a:rPr lang="de-DE" sz="1200" i="1" dirty="0" err="1">
                <a:solidFill>
                  <a:srgbClr val="999999"/>
                </a:solidFill>
              </a:rPr>
              <a:t>energy</a:t>
            </a:r>
            <a:r>
              <a:rPr lang="de-DE" sz="1200" i="1" dirty="0">
                <a:solidFill>
                  <a:srgbClr val="999999"/>
                </a:solidFill>
              </a:rPr>
              <a:t> in </a:t>
            </a:r>
            <a:r>
              <a:rPr lang="de-DE" sz="1200" i="1" dirty="0" err="1">
                <a:solidFill>
                  <a:srgbClr val="999999"/>
                </a:solidFill>
              </a:rPr>
              <a:t>the</a:t>
            </a:r>
            <a:r>
              <a:rPr lang="de-DE" sz="1200" i="1" dirty="0">
                <a:solidFill>
                  <a:srgbClr val="999999"/>
                </a:solidFill>
              </a:rPr>
              <a:t> </a:t>
            </a:r>
            <a:r>
              <a:rPr lang="de-DE" sz="1200" i="1" dirty="0" err="1">
                <a:solidFill>
                  <a:srgbClr val="999999"/>
                </a:solidFill>
              </a:rPr>
              <a:t>mornings</a:t>
            </a:r>
            <a:r>
              <a:rPr lang="de-DE" sz="1200" i="1" dirty="0">
                <a:solidFill>
                  <a:srgbClr val="999999"/>
                </a:solidFill>
              </a:rPr>
              <a:t> and </a:t>
            </a:r>
            <a:r>
              <a:rPr lang="de-DE" sz="1200" i="1" dirty="0" err="1">
                <a:solidFill>
                  <a:srgbClr val="999999"/>
                </a:solidFill>
              </a:rPr>
              <a:t>evenings</a:t>
            </a:r>
            <a:r>
              <a:rPr lang="de-DE" sz="1200" i="1" dirty="0">
                <a:solidFill>
                  <a:srgbClr val="999999"/>
                </a:solidFill>
              </a:rPr>
              <a:t> </a:t>
            </a:r>
            <a:r>
              <a:rPr lang="de-DE" sz="1200" i="1" dirty="0" err="1">
                <a:solidFill>
                  <a:srgbClr val="999999"/>
                </a:solidFill>
              </a:rPr>
              <a:t>compared</a:t>
            </a:r>
            <a:r>
              <a:rPr lang="de-DE" sz="1200" i="1" dirty="0">
                <a:solidFill>
                  <a:srgbClr val="999999"/>
                </a:solidFill>
              </a:rPr>
              <a:t> </a:t>
            </a:r>
            <a:r>
              <a:rPr lang="de-DE" sz="1200" i="1" dirty="0" err="1">
                <a:solidFill>
                  <a:srgbClr val="999999"/>
                </a:solidFill>
              </a:rPr>
              <a:t>to</a:t>
            </a:r>
            <a:r>
              <a:rPr lang="de-DE" sz="1200" i="1" dirty="0">
                <a:solidFill>
                  <a:srgbClr val="999999"/>
                </a:solidFill>
              </a:rPr>
              <a:t> traditional </a:t>
            </a:r>
            <a:r>
              <a:rPr lang="de-DE" sz="1200" i="1" dirty="0" err="1">
                <a:solidFill>
                  <a:srgbClr val="999999"/>
                </a:solidFill>
              </a:rPr>
              <a:t>roof</a:t>
            </a:r>
            <a:r>
              <a:rPr lang="de-DE" sz="1200" i="1" dirty="0">
                <a:solidFill>
                  <a:srgbClr val="999999"/>
                </a:solidFill>
              </a:rPr>
              <a:t> </a:t>
            </a:r>
            <a:r>
              <a:rPr lang="de-DE" sz="1200" i="1" dirty="0" err="1">
                <a:solidFill>
                  <a:srgbClr val="999999"/>
                </a:solidFill>
              </a:rPr>
              <a:t>mounted</a:t>
            </a:r>
            <a:r>
              <a:rPr lang="de-DE" sz="1200" i="1" dirty="0">
                <a:solidFill>
                  <a:srgbClr val="999999"/>
                </a:solidFill>
              </a:rPr>
              <a:t> </a:t>
            </a:r>
            <a:r>
              <a:rPr lang="de-DE" sz="1200" i="1" dirty="0" err="1">
                <a:solidFill>
                  <a:srgbClr val="999999"/>
                </a:solidFill>
              </a:rPr>
              <a:t>systems</a:t>
            </a:r>
            <a:r>
              <a:rPr lang="de-DE" sz="1200" i="1" dirty="0">
                <a:solidFill>
                  <a:srgbClr val="999999"/>
                </a:solidFill>
              </a:rPr>
              <a:t>. </a:t>
            </a:r>
            <a:r>
              <a:rPr lang="en-US" sz="1200" i="1" dirty="0">
                <a:solidFill>
                  <a:srgbClr val="999999"/>
                </a:solidFill>
              </a:rPr>
              <a:t>However, current incentives for renewable energies such as feed-in tariffs do not promote this highly sustainable way of photovoltaic energy production. </a:t>
            </a:r>
          </a:p>
          <a:p>
            <a:endParaRPr lang="de-DE" sz="1200" dirty="0"/>
          </a:p>
          <a:p>
            <a:r>
              <a:rPr lang="en-US" sz="1200" b="1" dirty="0"/>
              <a:t>Waste-Challenge: </a:t>
            </a:r>
            <a:r>
              <a:rPr lang="en-US" sz="1200" i="1" dirty="0">
                <a:solidFill>
                  <a:srgbClr val="999999"/>
                </a:solidFill>
              </a:rPr>
              <a:t>Your challenge is to develop a policy paper to promote photovoltaic power plants and solar facades optimized for homogeneous energy production and a more stable grid. </a:t>
            </a:r>
          </a:p>
          <a:p>
            <a:r>
              <a:rPr lang="en-US" sz="1200" i="1" dirty="0">
                <a:solidFill>
                  <a:srgbClr val="999999"/>
                </a:solidFill>
                <a:sym typeface="Wingdings" panose="05000000000000000000" pitchFamily="2" charset="2"/>
              </a:rPr>
              <a:t> </a:t>
            </a:r>
            <a:r>
              <a:rPr lang="en-US" sz="1200" i="1" dirty="0">
                <a:solidFill>
                  <a:srgbClr val="999999"/>
                </a:solidFill>
              </a:rPr>
              <a:t>What incentives could be used to promote solar facades? </a:t>
            </a:r>
          </a:p>
          <a:p>
            <a:r>
              <a:rPr lang="en-US" sz="1200" i="1" dirty="0">
                <a:solidFill>
                  <a:srgbClr val="999999"/>
                </a:solidFill>
                <a:sym typeface="Wingdings" panose="05000000000000000000" pitchFamily="2" charset="2"/>
              </a:rPr>
              <a:t> </a:t>
            </a:r>
            <a:r>
              <a:rPr lang="en-US" sz="1200" i="1" dirty="0">
                <a:solidFill>
                  <a:srgbClr val="999999"/>
                </a:solidFill>
              </a:rPr>
              <a:t>How do typical load profiles in a building/city/country compare to the output of a conventional photovoltaic power plant and a vertical photovoltaic system, such as a façade? </a:t>
            </a:r>
          </a:p>
          <a:p>
            <a:r>
              <a:rPr lang="en-US" sz="1200" i="1" dirty="0">
                <a:solidFill>
                  <a:srgbClr val="999999"/>
                </a:solidFill>
                <a:sym typeface="Wingdings" panose="05000000000000000000" pitchFamily="2" charset="2"/>
              </a:rPr>
              <a:t> </a:t>
            </a:r>
            <a:r>
              <a:rPr lang="en-US" sz="1200" i="1" dirty="0">
                <a:solidFill>
                  <a:srgbClr val="999999"/>
                </a:solidFill>
              </a:rPr>
              <a:t>What would be the ideal mix of conventional photovoltaic power plants and vertical photovoltaic systems, such as façades?</a:t>
            </a:r>
          </a:p>
          <a:p>
            <a:pPr marL="171450" indent="-171450">
              <a:buFont typeface="Wingdings" panose="05000000000000000000" pitchFamily="2" charset="2"/>
              <a:buChar char="à"/>
            </a:pPr>
            <a:endParaRPr lang="en-US" sz="1200" b="1" dirty="0"/>
          </a:p>
          <a:p>
            <a:r>
              <a:rPr lang="en-US" sz="1200" b="1" dirty="0"/>
              <a:t>Desired Impact:</a:t>
            </a:r>
            <a:r>
              <a:rPr lang="en-DE" sz="1200" b="1" dirty="0"/>
              <a:t> </a:t>
            </a:r>
            <a:r>
              <a:rPr lang="en-US" sz="1200" i="1" dirty="0">
                <a:solidFill>
                  <a:schemeClr val="bg1">
                    <a:lumMod val="65000"/>
                  </a:schemeClr>
                </a:solidFill>
              </a:rPr>
              <a:t>The aim of the challenge is to generate a policy paper and provide guidance on the use of vertical photovoltaics for more sustainable renewable energy. </a:t>
            </a:r>
          </a:p>
          <a:p>
            <a:endParaRPr lang="en-US" sz="1200" i="1" dirty="0">
              <a:solidFill>
                <a:schemeClr val="bg1">
                  <a:lumMod val="65000"/>
                </a:schemeClr>
              </a:solidFill>
            </a:endParaRPr>
          </a:p>
          <a:p>
            <a:r>
              <a:rPr lang="en-US" sz="1200" b="1" dirty="0"/>
              <a:t>Skills needed/recommended: </a:t>
            </a:r>
          </a:p>
          <a:p>
            <a:r>
              <a:rPr lang="en-US" sz="1200" i="1" dirty="0">
                <a:solidFill>
                  <a:schemeClr val="bg1">
                    <a:lumMod val="65000"/>
                  </a:schemeClr>
                </a:solidFill>
              </a:rPr>
              <a:t>Any background from engineering to sociology is suitable for this project. We are looking for a diverse team with both technical and non-technical backgrounds</a:t>
            </a:r>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53231" y="456480"/>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pPr>
              <a:spcBef>
                <a:spcPts val="1200"/>
              </a:spcBef>
            </a:pPr>
            <a:r>
              <a:rPr lang="en-US" sz="1800" b="1" i="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Innovative Solar Energy Concepts for a Stable Electricity Grid</a:t>
            </a:r>
            <a:endParaRPr lang="de-D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618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kt 1"/>
          <p:cNvGraphicFramePr>
            <a:graphicFrameLocks noChangeAspect="1"/>
          </p:cNvGraphicFramePr>
          <p:nvPr/>
        </p:nvGraphicFramePr>
        <p:xfrm>
          <a:off x="1191" y="1191"/>
          <a:ext cx="1190" cy="1190"/>
        </p:xfrm>
        <a:graphic>
          <a:graphicData uri="http://schemas.openxmlformats.org/presentationml/2006/ole">
            <mc:AlternateContent xmlns:mc="http://schemas.openxmlformats.org/markup-compatibility/2006">
              <mc:Choice xmlns:v="urn:schemas-microsoft-com:vml" Requires="v">
                <p:oleObj spid="_x0000_s14342" name="oleObj" r:id="rId3" imgW="0" imgH="0" progId="TCLayout.ActiveDocument.1">
                  <p:embed/>
                </p:oleObj>
              </mc:Choice>
              <mc:Fallback>
                <p:oleObj name="oleObj" r:id="rId3" imgW="0" imgH="0" progId="TCLayout.ActiveDocument.1">
                  <p:embed/>
                  <p:pic>
                    <p:nvPicPr>
                      <p:cNvPr id="2" name="Objekt 1"/>
                      <p:cNvPicPr/>
                      <p:nvPr/>
                    </p:nvPicPr>
                    <p:blipFill>
                      <a:blip r:embed="rId4"/>
                      <a:stretch/>
                    </p:blipFill>
                    <p:spPr bwMode="auto">
                      <a:xfrm>
                        <a:off x="1191" y="1191"/>
                        <a:ext cx="1190" cy="1190"/>
                      </a:xfrm>
                      <a:prstGeom prst="rect">
                        <a:avLst/>
                      </a:prstGeom>
                    </p:spPr>
                  </p:pic>
                </p:oleObj>
              </mc:Fallback>
            </mc:AlternateContent>
          </a:graphicData>
        </a:graphic>
      </p:graphicFrame>
      <p:sp>
        <p:nvSpPr>
          <p:cNvPr id="15" name="Picture Placeholder 14"/>
          <p:cNvSpPr>
            <a:spLocks noGrp="1"/>
          </p:cNvSpPr>
          <p:nvPr>
            <p:ph type="pic" sz="quarter" idx="14"/>
          </p:nvPr>
        </p:nvSpPr>
        <p:spPr bwMode="auto">
          <a:xfrm>
            <a:off x="0" y="146092"/>
            <a:ext cx="9144000" cy="4808253"/>
          </a:xfrm>
          <a:ln>
            <a:noFill/>
          </a:ln>
        </p:spPr>
      </p:sp>
      <p:sp>
        <p:nvSpPr>
          <p:cNvPr id="17" name="Text Placeholder 16"/>
          <p:cNvSpPr>
            <a:spLocks noGrp="1"/>
          </p:cNvSpPr>
          <p:nvPr>
            <p:ph type="body" sz="quarter" idx="17"/>
          </p:nvPr>
        </p:nvSpPr>
        <p:spPr bwMode="auto">
          <a:xfrm>
            <a:off x="0" y="4775752"/>
            <a:ext cx="9144000" cy="357187"/>
          </a:xfrm>
        </p:spPr>
        <p:txBody>
          <a:bodyPr/>
          <a:lstStyle/>
          <a:p>
            <a:pPr>
              <a:defRPr/>
            </a:pPr>
            <a:endParaRPr lang="en-ZA" dirty="0"/>
          </a:p>
        </p:txBody>
      </p:sp>
      <p:sp>
        <p:nvSpPr>
          <p:cNvPr id="6" name="Datumsplatzhalter 5"/>
          <p:cNvSpPr>
            <a:spLocks noGrp="1"/>
          </p:cNvSpPr>
          <p:nvPr>
            <p:ph type="dt" sz="half" idx="10"/>
          </p:nvPr>
        </p:nvSpPr>
        <p:spPr bwMode="auto"/>
        <p:txBody>
          <a:bodyPr/>
          <a:lstStyle/>
          <a:p>
            <a:pPr>
              <a:defRPr/>
            </a:pPr>
            <a:r>
              <a:rPr lang="en-GB" dirty="0"/>
              <a:t>Category of the Challenge: </a:t>
            </a:r>
            <a:r>
              <a:rPr lang="de-DE" i="1" dirty="0">
                <a:solidFill>
                  <a:schemeClr val="bg1">
                    <a:lumMod val="65000"/>
                  </a:schemeClr>
                </a:solidFill>
              </a:rPr>
              <a:t>[City / </a:t>
            </a:r>
            <a:r>
              <a:rPr lang="de-DE" i="1" dirty="0" err="1">
                <a:solidFill>
                  <a:schemeClr val="bg1">
                    <a:lumMod val="65000"/>
                  </a:schemeClr>
                </a:solidFill>
              </a:rPr>
              <a:t>Energy</a:t>
            </a:r>
            <a:r>
              <a:rPr lang="de-DE" i="1" dirty="0">
                <a:solidFill>
                  <a:schemeClr val="bg1">
                    <a:lumMod val="65000"/>
                  </a:schemeClr>
                </a:solidFill>
              </a:rPr>
              <a:t> / </a:t>
            </a:r>
            <a:r>
              <a:rPr lang="de-DE" i="1" dirty="0" err="1">
                <a:solidFill>
                  <a:schemeClr val="bg1">
                    <a:lumMod val="65000"/>
                  </a:schemeClr>
                </a:solidFill>
              </a:rPr>
              <a:t>Consumption</a:t>
            </a:r>
            <a:r>
              <a:rPr lang="de-DE" i="1" dirty="0">
                <a:solidFill>
                  <a:schemeClr val="bg1">
                    <a:lumMod val="65000"/>
                  </a:schemeClr>
                </a:solidFill>
              </a:rPr>
              <a:t>]</a:t>
            </a:r>
          </a:p>
          <a:p>
            <a:pPr>
              <a:defRPr/>
            </a:pPr>
            <a:endParaRPr lang="en-GB" dirty="0"/>
          </a:p>
        </p:txBody>
      </p:sp>
      <p:sp>
        <p:nvSpPr>
          <p:cNvPr id="18" name="Text Placeholder 17"/>
          <p:cNvSpPr>
            <a:spLocks noGrp="1"/>
          </p:cNvSpPr>
          <p:nvPr>
            <p:ph type="body" sz="quarter" idx="18"/>
          </p:nvPr>
        </p:nvSpPr>
        <p:spPr bwMode="auto"/>
        <p:txBody>
          <a:bodyPr>
            <a:noAutofit/>
          </a:bodyPr>
          <a:lstStyle/>
          <a:p>
            <a:pPr>
              <a:defRPr/>
            </a:pPr>
            <a:r>
              <a:rPr lang="en-ZA" sz="1000" dirty="0"/>
              <a:t>Name Name Name </a:t>
            </a:r>
          </a:p>
        </p:txBody>
      </p:sp>
      <p:sp>
        <p:nvSpPr>
          <p:cNvPr id="19" name="Text Placeholder 18"/>
          <p:cNvSpPr>
            <a:spLocks noGrp="1"/>
          </p:cNvSpPr>
          <p:nvPr>
            <p:ph type="body" sz="quarter" idx="19"/>
          </p:nvPr>
        </p:nvSpPr>
        <p:spPr bwMode="auto">
          <a:xfrm>
            <a:off x="8059060" y="4039843"/>
            <a:ext cx="832714" cy="596015"/>
          </a:xfrm>
        </p:spPr>
        <p:txBody>
          <a:bodyPr/>
          <a:lstStyle/>
          <a:p>
            <a:pPr>
              <a:defRPr/>
            </a:pPr>
            <a:endParaRPr lang="en-ZA" dirty="0"/>
          </a:p>
        </p:txBody>
      </p:sp>
      <p:sp>
        <p:nvSpPr>
          <p:cNvPr id="20" name="Text Placeholder 19"/>
          <p:cNvSpPr>
            <a:spLocks noGrp="1"/>
          </p:cNvSpPr>
          <p:nvPr>
            <p:ph type="body" sz="quarter" idx="20"/>
          </p:nvPr>
        </p:nvSpPr>
        <p:spPr bwMode="auto"/>
        <p:txBody>
          <a:bodyPr/>
          <a:lstStyle/>
          <a:p>
            <a:pPr>
              <a:defRPr/>
            </a:pPr>
            <a:endParaRPr lang="en-ZA"/>
          </a:p>
        </p:txBody>
      </p:sp>
      <p:pic>
        <p:nvPicPr>
          <p:cNvPr id="22" name="Grafik 21">
            <a:extLst>
              <a:ext uri="{FF2B5EF4-FFF2-40B4-BE49-F238E27FC236}">
                <a16:creationId xmlns:a16="http://schemas.microsoft.com/office/drawing/2014/main" id="{700E826D-0B72-4344-9DB7-A8EE0BCA61D2}"/>
              </a:ext>
            </a:extLst>
          </p:cNvPr>
          <p:cNvPicPr>
            <a:picLocks noChangeAspect="1"/>
          </p:cNvPicPr>
          <p:nvPr/>
        </p:nvPicPr>
        <p:blipFill>
          <a:blip r:embed="rId5"/>
          <a:stretch>
            <a:fillRect/>
          </a:stretch>
        </p:blipFill>
        <p:spPr bwMode="auto">
          <a:xfrm>
            <a:off x="8213558" y="324686"/>
            <a:ext cx="611352" cy="322199"/>
          </a:xfrm>
          <a:prstGeom prst="rect">
            <a:avLst/>
          </a:prstGeom>
        </p:spPr>
      </p:pic>
      <p:sp>
        <p:nvSpPr>
          <p:cNvPr id="11" name="Inhaltsplatzhalter 1">
            <a:extLst>
              <a:ext uri="{FF2B5EF4-FFF2-40B4-BE49-F238E27FC236}">
                <a16:creationId xmlns:a16="http://schemas.microsoft.com/office/drawing/2014/main" id="{7E55B904-51DA-BE47-B2BB-0E41F8954440}"/>
              </a:ext>
            </a:extLst>
          </p:cNvPr>
          <p:cNvSpPr txBox="1">
            <a:spLocks/>
          </p:cNvSpPr>
          <p:nvPr/>
        </p:nvSpPr>
        <p:spPr bwMode="auto">
          <a:xfrm>
            <a:off x="315912" y="950863"/>
            <a:ext cx="7672388" cy="3603631"/>
          </a:xfrm>
          <a:prstGeom prst="rect">
            <a:avLst/>
          </a:prstGeom>
        </p:spPr>
        <p:txBody>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200" b="1" dirty="0"/>
              <a:t>Problem </a:t>
            </a:r>
            <a:r>
              <a:rPr lang="de-DE" sz="1200" b="1" dirty="0" err="1"/>
              <a:t>definition</a:t>
            </a:r>
            <a:r>
              <a:rPr lang="de-DE" sz="1200" b="1" dirty="0"/>
              <a:t>: </a:t>
            </a:r>
            <a:r>
              <a:rPr lang="en-US" sz="1200" i="1" dirty="0">
                <a:solidFill>
                  <a:srgbClr val="999999"/>
                </a:solidFill>
              </a:rPr>
              <a:t>Reusable packaging is durable and generally provides good protection from the elements (wind, rain, etc.), but it is also expensive and the logistical hurdles for returning it back to the PV module producer for re-use are complicated and costly. Often reusable packaging is discarded after only few uses due to insufficient logistics and return options. Though cheaper, single use packaging provides little protection against the elements (wind, rain, etc.) on a building site and leads to large volumes of waste.</a:t>
            </a:r>
          </a:p>
          <a:p>
            <a:endParaRPr lang="de-DE" sz="1200" dirty="0"/>
          </a:p>
          <a:p>
            <a:r>
              <a:rPr lang="en-US" sz="1200" b="1" dirty="0"/>
              <a:t>Waste-Challenge: </a:t>
            </a:r>
            <a:r>
              <a:rPr lang="en-US" sz="1200" i="1" dirty="0">
                <a:solidFill>
                  <a:srgbClr val="999999"/>
                </a:solidFill>
              </a:rPr>
              <a:t>Your challenge is to develop a novel packaging design for BIPV façade modules and a corresponding business model. </a:t>
            </a:r>
          </a:p>
          <a:p>
            <a:r>
              <a:rPr lang="en-US" sz="1200" i="1" dirty="0">
                <a:solidFill>
                  <a:srgbClr val="999999"/>
                </a:solidFill>
                <a:sym typeface="Wingdings" panose="05000000000000000000" pitchFamily="2" charset="2"/>
              </a:rPr>
              <a:t> </a:t>
            </a:r>
            <a:r>
              <a:rPr lang="en-US" sz="1200" i="1" dirty="0">
                <a:solidFill>
                  <a:srgbClr val="999999"/>
                </a:solidFill>
              </a:rPr>
              <a:t>How can the packaging be made more sustainable? </a:t>
            </a:r>
          </a:p>
          <a:p>
            <a:r>
              <a:rPr lang="en-US" sz="1200" i="1" dirty="0">
                <a:solidFill>
                  <a:srgbClr val="999999"/>
                </a:solidFill>
                <a:sym typeface="Wingdings" panose="05000000000000000000" pitchFamily="2" charset="2"/>
              </a:rPr>
              <a:t> </a:t>
            </a:r>
            <a:r>
              <a:rPr lang="en-US" sz="1200" i="1" dirty="0">
                <a:solidFill>
                  <a:srgbClr val="999999"/>
                </a:solidFill>
              </a:rPr>
              <a:t>What could a return infrastructure for BIPV-packaging look like?</a:t>
            </a:r>
          </a:p>
          <a:p>
            <a:r>
              <a:rPr lang="en-US" sz="1200" i="1" dirty="0">
                <a:solidFill>
                  <a:srgbClr val="999999"/>
                </a:solidFill>
                <a:sym typeface="Wingdings" panose="05000000000000000000" pitchFamily="2" charset="2"/>
              </a:rPr>
              <a:t> </a:t>
            </a:r>
            <a:r>
              <a:rPr lang="en-US" sz="1200" i="1" dirty="0">
                <a:solidFill>
                  <a:srgbClr val="999999"/>
                </a:solidFill>
              </a:rPr>
              <a:t>What materials are most suitable for re-usable packaging?</a:t>
            </a:r>
          </a:p>
          <a:p>
            <a:r>
              <a:rPr lang="en-US" sz="1200" i="1" dirty="0">
                <a:solidFill>
                  <a:srgbClr val="999999"/>
                </a:solidFill>
                <a:sym typeface="Wingdings" panose="05000000000000000000" pitchFamily="2" charset="2"/>
              </a:rPr>
              <a:t> </a:t>
            </a:r>
            <a:r>
              <a:rPr lang="en-US" sz="1200" i="1" dirty="0">
                <a:solidFill>
                  <a:srgbClr val="999999"/>
                </a:solidFill>
              </a:rPr>
              <a:t>How can the durability of re-usable packaging be improved?</a:t>
            </a:r>
          </a:p>
          <a:p>
            <a:r>
              <a:rPr lang="en-US" sz="1200" i="1" dirty="0">
                <a:solidFill>
                  <a:srgbClr val="999999"/>
                </a:solidFill>
                <a:sym typeface="Wingdings" panose="05000000000000000000" pitchFamily="2" charset="2"/>
              </a:rPr>
              <a:t> </a:t>
            </a:r>
            <a:r>
              <a:rPr lang="en-US" sz="1200" i="1" dirty="0">
                <a:solidFill>
                  <a:srgbClr val="999999"/>
                </a:solidFill>
              </a:rPr>
              <a:t>Can re-designed single use packaging be a sustainable alternative?</a:t>
            </a:r>
          </a:p>
          <a:p>
            <a:pPr marL="171450" indent="-171450">
              <a:buFont typeface="Wingdings" panose="05000000000000000000" pitchFamily="2" charset="2"/>
              <a:buChar char="à"/>
            </a:pPr>
            <a:endParaRPr lang="en-US" sz="1200" b="1" dirty="0"/>
          </a:p>
          <a:p>
            <a:r>
              <a:rPr lang="en-US" sz="1200" b="1" dirty="0"/>
              <a:t>Desired Impact:</a:t>
            </a:r>
            <a:r>
              <a:rPr lang="en-DE" sz="1200" b="1" dirty="0"/>
              <a:t> </a:t>
            </a:r>
            <a:r>
              <a:rPr lang="en-US" sz="1200" i="1" dirty="0">
                <a:solidFill>
                  <a:schemeClr val="bg1">
                    <a:lumMod val="65000"/>
                  </a:schemeClr>
                </a:solidFill>
              </a:rPr>
              <a:t>The aim of the challenge is to design a prototype packaging system and, in the case of reusable packaging, develop a return system from the building site to the PV-module producer</a:t>
            </a:r>
          </a:p>
          <a:p>
            <a:endParaRPr lang="en-US" sz="1200" i="1" dirty="0">
              <a:solidFill>
                <a:schemeClr val="bg1">
                  <a:lumMod val="65000"/>
                </a:schemeClr>
              </a:solidFill>
            </a:endParaRPr>
          </a:p>
          <a:p>
            <a:r>
              <a:rPr lang="en-US" sz="1200" b="1" dirty="0"/>
              <a:t>Skills needed/recommended: </a:t>
            </a:r>
          </a:p>
          <a:p>
            <a:r>
              <a:rPr lang="en-US" sz="1200" i="1" dirty="0">
                <a:solidFill>
                  <a:schemeClr val="bg1">
                    <a:lumMod val="65000"/>
                  </a:schemeClr>
                </a:solidFill>
              </a:rPr>
              <a:t>Any background from engineering to sociology is suitable for this project. We are looking for a diverse team with both technical and non-technical backgrounds</a:t>
            </a:r>
          </a:p>
        </p:txBody>
      </p:sp>
      <p:sp>
        <p:nvSpPr>
          <p:cNvPr id="12" name="Titel 2">
            <a:extLst>
              <a:ext uri="{FF2B5EF4-FFF2-40B4-BE49-F238E27FC236}">
                <a16:creationId xmlns:a16="http://schemas.microsoft.com/office/drawing/2014/main" id="{07805C7F-3A2F-A34E-BCAC-126796DEE9A7}"/>
              </a:ext>
            </a:extLst>
          </p:cNvPr>
          <p:cNvSpPr txBox="1">
            <a:spLocks/>
          </p:cNvSpPr>
          <p:nvPr/>
        </p:nvSpPr>
        <p:spPr bwMode="auto">
          <a:xfrm>
            <a:off x="253231" y="456480"/>
            <a:ext cx="8508999" cy="380810"/>
          </a:xfrm>
        </p:spPr>
        <p:txBody>
          <a:bodyPr wrap="square" anchor="b">
            <a:noAutofit/>
          </a:bodyPr>
          <a:lstStyle>
            <a:lvl1pPr algn="l" rtl="0" eaLnBrk="0" fontAlgn="base" hangingPunct="0">
              <a:lnSpc>
                <a:spcPct val="125000"/>
              </a:lnSpc>
              <a:spcBef>
                <a:spcPct val="0"/>
              </a:spcBef>
              <a:spcAft>
                <a:spcPct val="0"/>
              </a:spcAft>
              <a:defRPr sz="27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pPr>
              <a:spcBef>
                <a:spcPts val="1200"/>
              </a:spcBef>
            </a:pPr>
            <a:r>
              <a:rPr lang="en-US" sz="1800" b="1" i="1" kern="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Reducing Packaging Waste from Photovoltaic Solar Panels</a:t>
            </a:r>
            <a:endParaRPr lang="de-D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133606"/>
      </p:ext>
    </p:extLst>
  </p:cSld>
  <p:clrMapOvr>
    <a:masterClrMapping/>
  </p:clrMapOvr>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B9E8ABB8-EA0F-004B-8BB2-2441F91A88D6}"/>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76114C1C-10AA-464C-8BC7-C0ACEEF7419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1DA9F6E9-D05F-D54A-952F-CC83E0D786B1}"/>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28317E1A-2727-9E4E-95B1-FF6EB4727ED0}"/>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55B51339-7039-744C-80A2-256A7AA37DCA}"/>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esentation2" id="{3500C728-9D51-C040-866B-77AACB047439}" vid="{C2D8F159-1B61-2049-96A9-0DC49F7E7C5D}"/>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Titel 1</Template>
  <TotalTime>0</TotalTime>
  <Words>794</Words>
  <Application>Microsoft Macintosh PowerPoint</Application>
  <PresentationFormat>Bildschirmpräsentation (16:9)</PresentationFormat>
  <Paragraphs>53</Paragraphs>
  <Slides>4</Slides>
  <Notes>0</Notes>
  <HiddenSlides>0</HiddenSlides>
  <MMClips>0</MMClips>
  <ScaleCrop>false</ScaleCrop>
  <HeadingPairs>
    <vt:vector size="8" baseType="variant">
      <vt:variant>
        <vt:lpstr>Verwendete Schriftarten</vt:lpstr>
      </vt:variant>
      <vt:variant>
        <vt:i4>8</vt:i4>
      </vt:variant>
      <vt:variant>
        <vt:lpstr>Design</vt:lpstr>
      </vt:variant>
      <vt:variant>
        <vt:i4>6</vt:i4>
      </vt:variant>
      <vt:variant>
        <vt:lpstr>Eingebettete OLE-Server</vt:lpstr>
      </vt:variant>
      <vt:variant>
        <vt:i4>1</vt:i4>
      </vt:variant>
      <vt:variant>
        <vt:lpstr>Folientitel</vt:lpstr>
      </vt:variant>
      <vt:variant>
        <vt:i4>4</vt:i4>
      </vt:variant>
    </vt:vector>
  </HeadingPairs>
  <TitlesOfParts>
    <vt:vector size="19" baseType="lpstr">
      <vt:lpstr>Arial</vt:lpstr>
      <vt:lpstr>Calibri</vt:lpstr>
      <vt:lpstr>Calibri Light</vt:lpstr>
      <vt:lpstr>Courier New</vt:lpstr>
      <vt:lpstr>Nunito Sans Black</vt:lpstr>
      <vt:lpstr>Nunito Sans Light</vt:lpstr>
      <vt:lpstr>Symbol</vt:lpstr>
      <vt:lpstr>Wingdings</vt:lpstr>
      <vt:lpstr>Titel 1</vt:lpstr>
      <vt:lpstr>Titel 2</vt:lpstr>
      <vt:lpstr>Titel 3</vt:lpstr>
      <vt:lpstr>Inhalt</vt:lpstr>
      <vt:lpstr>Kapiteltrenner blau</vt:lpstr>
      <vt:lpstr>Kapiteltrenner schwarz</vt:lpstr>
      <vt:lpstr>oleObj</vt:lpstr>
      <vt:lpstr>We Are ENVELON.</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Event EuroTeQ Collider 2022</dc:title>
  <dc:creator>ge96woc</dc:creator>
  <cp:lastModifiedBy>Microsoft Office User</cp:lastModifiedBy>
  <cp:revision>11</cp:revision>
  <cp:lastPrinted>2015-07-30T14:04:45Z</cp:lastPrinted>
  <dcterms:created xsi:type="dcterms:W3CDTF">2022-03-16T10:54:14Z</dcterms:created>
  <dcterms:modified xsi:type="dcterms:W3CDTF">2022-09-27T07:49:14Z</dcterms:modified>
</cp:coreProperties>
</file>